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000000"/>
          </p15:clr>
        </p15:guide>
        <p15:guide id="2" pos="3839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8" roundtripDataSignature="AMtx7mgU27Or1ajtceSQpmZLb/tfpx1g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4E16A4-4FAA-4C89-8199-6B9B92ED5C17}">
  <a:tblStyle styleId="{2E4E16A4-4FAA-4C89-8199-6B9B92ED5C1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6fc9e6f80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46fc9e6f8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e31d46152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fe31d461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6c1144e3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46c1144e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6c1144e31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46c1144e3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6c1144e31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46c1144e3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09ebd56ce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509ebd56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46fc9e6f8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46fc9e6f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09c2319d3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509c2319d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748a49c32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14748a49c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46c1144e31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46c1144e3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46fc9e6f80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46fc9e6f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46fc9e6f80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46fc9e6f8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46fc9e6f80_0_2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146fc9e6f8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09c2319d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1509c2319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6fc9e6f80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146fc9e6f80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4748a49c32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14748a49c3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509c230f9b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1509c230f9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8" name="Google Shape;58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748a49c32_0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4748a49c32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914399" y="2130425"/>
            <a:ext cx="10363198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828799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간지" type="objOnly">
  <p:cSld name="OBJECT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ctrTitle"/>
          </p:nvPr>
        </p:nvSpPr>
        <p:spPr>
          <a:xfrm>
            <a:off x="0" y="2130425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 type="clipArtAndTx">
  <p:cSld name="CLIPART_AND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" type="body"/>
          </p:nvPr>
        </p:nvSpPr>
        <p:spPr>
          <a:xfrm>
            <a:off x="2857477" y="2214563"/>
            <a:ext cx="6477021" cy="3214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본문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 rot="5400000">
            <a:off x="7285036" y="1828801"/>
            <a:ext cx="5851525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 rot="5400000">
            <a:off x="1697036" y="-812799"/>
            <a:ext cx="5851525" cy="80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963083" y="4406900"/>
            <a:ext cx="10363198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963083" y="2906713"/>
            <a:ext cx="10363198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609599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406400" lvl="8" marL="41148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6197599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406400" lvl="8" marL="41148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" type="tbl">
  <p:cSld name="TAB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4개" type="fourObj">
  <p:cSld name="FOUR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609599" y="1600200"/>
            <a:ext cx="5384799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19"/>
          <p:cNvSpPr txBox="1"/>
          <p:nvPr>
            <p:ph idx="2" type="body"/>
          </p:nvPr>
        </p:nvSpPr>
        <p:spPr>
          <a:xfrm>
            <a:off x="6197599" y="1600200"/>
            <a:ext cx="5384799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4" name="Google Shape;54;p19"/>
          <p:cNvSpPr txBox="1"/>
          <p:nvPr>
            <p:ph idx="3" type="body"/>
          </p:nvPr>
        </p:nvSpPr>
        <p:spPr>
          <a:xfrm>
            <a:off x="608037" y="3984220"/>
            <a:ext cx="5384799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19"/>
          <p:cNvSpPr txBox="1"/>
          <p:nvPr>
            <p:ph idx="4" type="body"/>
          </p:nvPr>
        </p:nvSpPr>
        <p:spPr>
          <a:xfrm>
            <a:off x="6196036" y="3984220"/>
            <a:ext cx="5384799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19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림 및 설명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/>
          <p:nvPr>
            <p:ph type="title"/>
          </p:nvPr>
        </p:nvSpPr>
        <p:spPr>
          <a:xfrm>
            <a:off x="2389716" y="4800600"/>
            <a:ext cx="731519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0"/>
          <p:cNvSpPr/>
          <p:nvPr>
            <p:ph idx="2" type="pic"/>
          </p:nvPr>
        </p:nvSpPr>
        <p:spPr>
          <a:xfrm>
            <a:off x="2389716" y="612775"/>
            <a:ext cx="73151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0"/>
          <p:cNvSpPr txBox="1"/>
          <p:nvPr>
            <p:ph idx="1" type="body"/>
          </p:nvPr>
        </p:nvSpPr>
        <p:spPr>
          <a:xfrm>
            <a:off x="2389716" y="5367338"/>
            <a:ext cx="7315199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20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Relationship Id="rId4" Type="http://schemas.openxmlformats.org/officeDocument/2006/relationships/image" Target="../media/image3.jpg"/><Relationship Id="rId9" Type="http://schemas.openxmlformats.org/officeDocument/2006/relationships/image" Target="../media/image4.png"/><Relationship Id="rId5" Type="http://schemas.openxmlformats.org/officeDocument/2006/relationships/image" Target="../media/image10.jp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data.go.kr/tcs/dss/selectDataSetList.do?keyword=%ED%8F%90%EC%88%98%EC%B2%98%EB%A6%AC%EC%8B%9C%EC%84%A4&amp;brm=&amp;svcType=&amp;instt=&amp;recmSe=N&amp;conditionType=init&amp;extsn=&amp;kwrdArray=" TargetMode="External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ater.nier.go.kr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www.water.or.kr/realtime/sub01/sub01/dam/hydr.do?seq=1408&amp;p_group_seq=1407&amp;menu_mode=2" TargetMode="External"/><Relationship Id="rId5" Type="http://schemas.openxmlformats.org/officeDocument/2006/relationships/hyperlink" Target="https://data.kma.go.kr" TargetMode="External"/><Relationship Id="rId6" Type="http://schemas.openxmlformats.org/officeDocument/2006/relationships/image" Target="../media/image43.png"/><Relationship Id="rId7" Type="http://schemas.openxmlformats.org/officeDocument/2006/relationships/hyperlink" Target="https://www.data.go.kr/data/15087611/openapi.do" TargetMode="External"/><Relationship Id="rId8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72.png"/><Relationship Id="rId5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png"/><Relationship Id="rId4" Type="http://schemas.openxmlformats.org/officeDocument/2006/relationships/image" Target="../media/image8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84.png"/><Relationship Id="rId7" Type="http://schemas.openxmlformats.org/officeDocument/2006/relationships/image" Target="../media/image7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1.png"/><Relationship Id="rId6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Relationship Id="rId5" Type="http://schemas.openxmlformats.org/officeDocument/2006/relationships/image" Target="../media/image81.png"/><Relationship Id="rId6" Type="http://schemas.openxmlformats.org/officeDocument/2006/relationships/image" Target="../media/image8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6.png"/><Relationship Id="rId4" Type="http://schemas.openxmlformats.org/officeDocument/2006/relationships/image" Target="../media/image79.png"/><Relationship Id="rId5" Type="http://schemas.openxmlformats.org/officeDocument/2006/relationships/image" Target="../media/image92.png"/><Relationship Id="rId6" Type="http://schemas.openxmlformats.org/officeDocument/2006/relationships/image" Target="../media/image85.png"/><Relationship Id="rId7" Type="http://schemas.openxmlformats.org/officeDocument/2006/relationships/image" Target="../media/image91.png"/><Relationship Id="rId8" Type="http://schemas.openxmlformats.org/officeDocument/2006/relationships/image" Target="../media/image8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21.jp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3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7" Type="http://schemas.openxmlformats.org/officeDocument/2006/relationships/image" Target="../media/image20.jp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7" Type="http://schemas.openxmlformats.org/officeDocument/2006/relationships/image" Target="../media/image20.jp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"/>
          <p:cNvGrpSpPr/>
          <p:nvPr/>
        </p:nvGrpSpPr>
        <p:grpSpPr>
          <a:xfrm>
            <a:off x="1387756" y="1677392"/>
            <a:ext cx="2553377" cy="387742"/>
            <a:chOff x="1868026" y="953752"/>
            <a:chExt cx="3096879" cy="388519"/>
          </a:xfrm>
        </p:grpSpPr>
        <p:sp>
          <p:nvSpPr>
            <p:cNvPr id="88" name="Google Shape;88;p1"/>
            <p:cNvSpPr/>
            <p:nvPr/>
          </p:nvSpPr>
          <p:spPr>
            <a:xfrm>
              <a:off x="1868026" y="953752"/>
              <a:ext cx="441785" cy="388519"/>
            </a:xfrm>
            <a:prstGeom prst="ellipse">
              <a:avLst/>
            </a:prstGeom>
            <a:solidFill>
              <a:srgbClr val="A5BE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4523120" y="953752"/>
              <a:ext cx="441785" cy="388519"/>
            </a:xfrm>
            <a:prstGeom prst="ellipse">
              <a:avLst/>
            </a:prstGeom>
            <a:solidFill>
              <a:srgbClr val="A5BE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2088919" y="953752"/>
              <a:ext cx="2655093" cy="388519"/>
            </a:xfrm>
            <a:prstGeom prst="rect">
              <a:avLst/>
            </a:prstGeom>
            <a:solidFill>
              <a:srgbClr val="A5BE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1577950" y="1709675"/>
            <a:ext cx="236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 데이터 청년캠퍼스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577959" y="2131242"/>
            <a:ext cx="94281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3F4C1C"/>
                </a:solidFill>
                <a:latin typeface="Arial"/>
                <a:ea typeface="Arial"/>
                <a:cs typeface="Arial"/>
                <a:sym typeface="Arial"/>
              </a:rPr>
              <a:t>Green Algae Prediction Model</a:t>
            </a:r>
            <a:endParaRPr b="0" i="0" sz="5000" u="none" cap="none" strike="noStrike">
              <a:solidFill>
                <a:srgbClr val="3F4C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647950" y="3100602"/>
            <a:ext cx="3409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4C1C"/>
                </a:solidFill>
                <a:latin typeface="Arial"/>
                <a:ea typeface="Arial"/>
                <a:cs typeface="Arial"/>
                <a:sym typeface="Arial"/>
              </a:rPr>
              <a:t>녹조 예측 모델</a:t>
            </a:r>
            <a:endParaRPr b="0" i="0" sz="1800" u="none" cap="none" strike="noStrike">
              <a:solidFill>
                <a:srgbClr val="3F4C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4C1C"/>
                </a:solidFill>
                <a:latin typeface="Arial"/>
                <a:ea typeface="Arial"/>
                <a:cs typeface="Arial"/>
                <a:sym typeface="Arial"/>
              </a:rPr>
              <a:t>동국대학교 A반 4조</a:t>
            </a:r>
            <a:endParaRPr b="0" i="0" sz="1800" u="none" cap="none" strike="noStrike">
              <a:solidFill>
                <a:srgbClr val="3F4C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F4C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3F4C1C"/>
                </a:solidFill>
                <a:latin typeface="Arial"/>
                <a:ea typeface="Arial"/>
                <a:cs typeface="Arial"/>
                <a:sym typeface="Arial"/>
              </a:rPr>
              <a:t>곽수영 박기범 김예진 </a:t>
            </a:r>
            <a:endParaRPr b="0" i="0" sz="1000" u="none" cap="none" strike="noStrike">
              <a:solidFill>
                <a:srgbClr val="3F4C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3F4C1C"/>
                </a:solidFill>
                <a:latin typeface="Arial"/>
                <a:ea typeface="Arial"/>
                <a:cs typeface="Arial"/>
                <a:sym typeface="Arial"/>
              </a:rPr>
              <a:t>김주연 송찬영 </a:t>
            </a:r>
            <a:r>
              <a:rPr lang="ko-KR" sz="1000">
                <a:solidFill>
                  <a:srgbClr val="3F4C1C"/>
                </a:solidFill>
              </a:rPr>
              <a:t>송</a:t>
            </a:r>
            <a:r>
              <a:rPr b="0" i="0" lang="ko-KR" sz="1000" u="none" cap="none" strike="noStrike">
                <a:solidFill>
                  <a:srgbClr val="3F4C1C"/>
                </a:solidFill>
                <a:latin typeface="Arial"/>
                <a:ea typeface="Arial"/>
                <a:cs typeface="Arial"/>
                <a:sym typeface="Arial"/>
              </a:rPr>
              <a:t>윤정 정은채</a:t>
            </a:r>
            <a:endParaRPr b="0" i="0" sz="1000" u="none" cap="none" strike="noStrike">
              <a:solidFill>
                <a:srgbClr val="3F4C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0317" y="5348766"/>
            <a:ext cx="2101682" cy="105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065422" cy="76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85808" y="6249021"/>
            <a:ext cx="1910701" cy="58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13011" y="-621583"/>
            <a:ext cx="3611312" cy="31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56659" y="1881604"/>
            <a:ext cx="598474" cy="228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341364" y="4697741"/>
            <a:ext cx="2760227" cy="269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5896" y="3046679"/>
            <a:ext cx="812056" cy="12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7955" y="2934638"/>
            <a:ext cx="8607850" cy="1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"/>
          <p:cNvSpPr txBox="1"/>
          <p:nvPr/>
        </p:nvSpPr>
        <p:spPr>
          <a:xfrm>
            <a:off x="3291752" y="3215950"/>
            <a:ext cx="676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02. 데이터 수집 및 전처리</a:t>
            </a:r>
            <a:endParaRPr b="0" i="0" sz="4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0636" y="-621583"/>
            <a:ext cx="3611312" cy="31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6659" y="1881604"/>
            <a:ext cx="598474" cy="228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41364" y="4697741"/>
            <a:ext cx="2760227" cy="269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896" y="3046679"/>
            <a:ext cx="812056" cy="12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0653" y="3987682"/>
            <a:ext cx="5863284" cy="17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146fc9e6f80_0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745600" y="2530775"/>
            <a:ext cx="5092875" cy="25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46fc9e6f80_0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6200" y="1145150"/>
            <a:ext cx="1849875" cy="4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46fc9e6f80_0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3681350" y="670200"/>
            <a:ext cx="5212700" cy="62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46fc9e6f80_0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0425" y="1145150"/>
            <a:ext cx="2890400" cy="4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46fc9e6f80_0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8169325" y="2663450"/>
            <a:ext cx="5132350" cy="23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46fc9e6f80_0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1700" y="1247875"/>
            <a:ext cx="1849875" cy="4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46fc9e6f80_0_207"/>
          <p:cNvSpPr txBox="1"/>
          <p:nvPr/>
        </p:nvSpPr>
        <p:spPr>
          <a:xfrm>
            <a:off x="1514425" y="-1303550"/>
            <a:ext cx="97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46fc9e6f80_0_207"/>
          <p:cNvSpPr txBox="1"/>
          <p:nvPr/>
        </p:nvSpPr>
        <p:spPr>
          <a:xfrm>
            <a:off x="896238" y="1170150"/>
            <a:ext cx="184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146fc9e6f80_0_207"/>
          <p:cNvSpPr txBox="1"/>
          <p:nvPr/>
        </p:nvSpPr>
        <p:spPr>
          <a:xfrm>
            <a:off x="4925313" y="1162500"/>
            <a:ext cx="28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녹조 발생 예측 및 위험 지역 선정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146fc9e6f80_0_207"/>
          <p:cNvSpPr txBox="1"/>
          <p:nvPr/>
        </p:nvSpPr>
        <p:spPr>
          <a:xfrm>
            <a:off x="9891600" y="1272875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녹조 예측 서비스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146fc9e6f80_0_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900" y="1831000"/>
            <a:ext cx="8001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46fc9e6f80_0_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99425" y="1831000"/>
            <a:ext cx="800100" cy="62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g146fc9e6f80_0_207"/>
          <p:cNvCxnSpPr>
            <a:stCxn id="314" idx="3"/>
          </p:cNvCxnSpPr>
          <p:nvPr/>
        </p:nvCxnSpPr>
        <p:spPr>
          <a:xfrm>
            <a:off x="1608000" y="2145325"/>
            <a:ext cx="3357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7" name="Google Shape;317;g146fc9e6f80_0_207"/>
          <p:cNvSpPr/>
          <p:nvPr/>
        </p:nvSpPr>
        <p:spPr>
          <a:xfrm>
            <a:off x="1975875" y="1894300"/>
            <a:ext cx="800100" cy="549000"/>
          </a:xfrm>
          <a:prstGeom prst="rect">
            <a:avLst/>
          </a:prstGeom>
          <a:solidFill>
            <a:srgbClr val="DCDDDE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전처리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46fc9e6f80_0_207"/>
          <p:cNvSpPr/>
          <p:nvPr/>
        </p:nvSpPr>
        <p:spPr>
          <a:xfrm>
            <a:off x="3592925" y="1894300"/>
            <a:ext cx="800100" cy="549000"/>
          </a:xfrm>
          <a:prstGeom prst="rect">
            <a:avLst/>
          </a:prstGeom>
          <a:solidFill>
            <a:srgbClr val="DCDDDE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차원축소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9" name="Google Shape;319;g146fc9e6f80_0_207"/>
          <p:cNvGraphicFramePr/>
          <p:nvPr/>
        </p:nvGraphicFramePr>
        <p:xfrm>
          <a:off x="807900" y="26296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{2E4E16A4-4FAA-4C89-8199-6B9B92ED5C17}</a:tableStyleId>
              </a:tblPr>
              <a:tblGrid>
                <a:gridCol w="860025"/>
              </a:tblGrid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하천,강 수질(csv)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기온,강수량,풍속(csv)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45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공단 위치(csv)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45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수문 정보(csv)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45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수위 자료(csv)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45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댐 자료(csv)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폐수처리시설(csv)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20" name="Google Shape;320;g146fc9e6f80_0_207"/>
          <p:cNvSpPr txBox="1"/>
          <p:nvPr/>
        </p:nvSpPr>
        <p:spPr>
          <a:xfrm>
            <a:off x="1834075" y="2629600"/>
            <a:ext cx="114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(1) 데이터 변환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(2) 결측치 처리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(3) 정규화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146fc9e6f80_0_207"/>
          <p:cNvSpPr/>
          <p:nvPr/>
        </p:nvSpPr>
        <p:spPr>
          <a:xfrm>
            <a:off x="4759875" y="1910650"/>
            <a:ext cx="800100" cy="549000"/>
          </a:xfrm>
          <a:prstGeom prst="rect">
            <a:avLst/>
          </a:prstGeom>
          <a:solidFill>
            <a:srgbClr val="DCDDDE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46fc9e6f80_0_207"/>
          <p:cNvSpPr/>
          <p:nvPr/>
        </p:nvSpPr>
        <p:spPr>
          <a:xfrm>
            <a:off x="5926813" y="1894300"/>
            <a:ext cx="800100" cy="549000"/>
          </a:xfrm>
          <a:prstGeom prst="rect">
            <a:avLst/>
          </a:prstGeom>
          <a:solidFill>
            <a:srgbClr val="DCDDDE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모델선정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46fc9e6f80_0_207"/>
          <p:cNvSpPr/>
          <p:nvPr/>
        </p:nvSpPr>
        <p:spPr>
          <a:xfrm>
            <a:off x="7093775" y="1894300"/>
            <a:ext cx="800100" cy="549000"/>
          </a:xfrm>
          <a:prstGeom prst="rect">
            <a:avLst/>
          </a:prstGeom>
          <a:solidFill>
            <a:srgbClr val="DCDDDE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결과분석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46fc9e6f80_0_207"/>
          <p:cNvSpPr/>
          <p:nvPr/>
        </p:nvSpPr>
        <p:spPr>
          <a:xfrm>
            <a:off x="8260725" y="1910650"/>
            <a:ext cx="800100" cy="549000"/>
          </a:xfrm>
          <a:prstGeom prst="rect">
            <a:avLst/>
          </a:prstGeom>
          <a:solidFill>
            <a:srgbClr val="DCDDDE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녹조예측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46fc9e6f80_0_207"/>
          <p:cNvSpPr/>
          <p:nvPr/>
        </p:nvSpPr>
        <p:spPr>
          <a:xfrm>
            <a:off x="10754525" y="1917850"/>
            <a:ext cx="1026900" cy="549000"/>
          </a:xfrm>
          <a:prstGeom prst="rect">
            <a:avLst/>
          </a:prstGeom>
          <a:solidFill>
            <a:srgbClr val="DCDDDE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녹조 예측  서비스 제공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g146fc9e6f80_0_207"/>
          <p:cNvCxnSpPr>
            <a:endCxn id="318" idx="1"/>
          </p:cNvCxnSpPr>
          <p:nvPr/>
        </p:nvCxnSpPr>
        <p:spPr>
          <a:xfrm flipH="1" rot="10800000">
            <a:off x="2782025" y="2168800"/>
            <a:ext cx="810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7" name="Google Shape;327;g146fc9e6f80_0_207"/>
          <p:cNvCxnSpPr/>
          <p:nvPr/>
        </p:nvCxnSpPr>
        <p:spPr>
          <a:xfrm>
            <a:off x="4428075" y="2169400"/>
            <a:ext cx="331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8" name="Google Shape;328;g146fc9e6f80_0_207"/>
          <p:cNvSpPr/>
          <p:nvPr/>
        </p:nvSpPr>
        <p:spPr>
          <a:xfrm>
            <a:off x="9799425" y="2592575"/>
            <a:ext cx="810900" cy="1398300"/>
          </a:xfrm>
          <a:prstGeom prst="rect">
            <a:avLst/>
          </a:prstGeom>
          <a:solidFill>
            <a:srgbClr val="DBE3CB"/>
          </a:solidFill>
          <a:ln cap="flat" cmpd="sng" w="9525">
            <a:solidFill>
              <a:srgbClr val="A5BE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 데이터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통해 업데이트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46fc9e6f80_0_207"/>
          <p:cNvSpPr/>
          <p:nvPr/>
        </p:nvSpPr>
        <p:spPr>
          <a:xfrm>
            <a:off x="10907475" y="2592575"/>
            <a:ext cx="810900" cy="1398300"/>
          </a:xfrm>
          <a:prstGeom prst="rect">
            <a:avLst/>
          </a:prstGeom>
          <a:solidFill>
            <a:srgbClr val="8CA14D">
              <a:alpha val="75686"/>
            </a:srgbClr>
          </a:solidFill>
          <a:ln cap="flat" cmpd="sng" w="9525">
            <a:solidFill>
              <a:srgbClr val="8CA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웹으로 서비스 제공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0" name="Google Shape;330;g146fc9e6f80_0_207"/>
          <p:cNvGraphicFramePr/>
          <p:nvPr/>
        </p:nvGraphicFramePr>
        <p:xfrm>
          <a:off x="4729913" y="25925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{2E4E16A4-4FAA-4C89-8199-6B9B92ED5C17}</a:tableStyleId>
              </a:tblPr>
              <a:tblGrid>
                <a:gridCol w="860025"/>
              </a:tblGrid>
              <a:tr h="107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Random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Forest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107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XGboost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107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Ansemble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31" name="Google Shape;331;g146fc9e6f80_0_207"/>
          <p:cNvSpPr txBox="1"/>
          <p:nvPr/>
        </p:nvSpPr>
        <p:spPr>
          <a:xfrm>
            <a:off x="5755063" y="2592550"/>
            <a:ext cx="114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(1) 예측 정확도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(2) 피처 중요도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(3) 편의성/속도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g146fc9e6f80_0_2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9525" y="2566987"/>
            <a:ext cx="1026901" cy="165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5005">
                <a:alpha val="49803"/>
              </a:srgbClr>
            </a:outerShdw>
          </a:effectLst>
        </p:spPr>
      </p:pic>
      <p:sp>
        <p:nvSpPr>
          <p:cNvPr id="333" name="Google Shape;333;g146fc9e6f80_0_207"/>
          <p:cNvSpPr txBox="1"/>
          <p:nvPr/>
        </p:nvSpPr>
        <p:spPr>
          <a:xfrm>
            <a:off x="3479525" y="4303025"/>
            <a:ext cx="1026900" cy="800400"/>
          </a:xfrm>
          <a:prstGeom prst="rect">
            <a:avLst/>
          </a:prstGeom>
          <a:solidFill>
            <a:srgbClr val="DBE3C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녹조 발생에 유의미한 구간으로 변수 차원 축소 진행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g146fc9e6f80_0_207"/>
          <p:cNvCxnSpPr/>
          <p:nvPr/>
        </p:nvCxnSpPr>
        <p:spPr>
          <a:xfrm>
            <a:off x="5577500" y="2169400"/>
            <a:ext cx="331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5" name="Google Shape;335;g146fc9e6f80_0_207"/>
          <p:cNvCxnSpPr/>
          <p:nvPr/>
        </p:nvCxnSpPr>
        <p:spPr>
          <a:xfrm>
            <a:off x="6744450" y="2169400"/>
            <a:ext cx="331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6" name="Google Shape;336;g146fc9e6f80_0_207"/>
          <p:cNvCxnSpPr/>
          <p:nvPr/>
        </p:nvCxnSpPr>
        <p:spPr>
          <a:xfrm>
            <a:off x="7911400" y="2169400"/>
            <a:ext cx="331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7" name="Google Shape;337;g146fc9e6f80_0_207"/>
          <p:cNvCxnSpPr/>
          <p:nvPr/>
        </p:nvCxnSpPr>
        <p:spPr>
          <a:xfrm>
            <a:off x="10594625" y="2145175"/>
            <a:ext cx="155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8" name="Google Shape;338;g146fc9e6f80_0_207"/>
          <p:cNvSpPr txBox="1"/>
          <p:nvPr/>
        </p:nvSpPr>
        <p:spPr>
          <a:xfrm>
            <a:off x="3479525" y="5181725"/>
            <a:ext cx="1026900" cy="800400"/>
          </a:xfrm>
          <a:prstGeom prst="rect">
            <a:avLst/>
          </a:prstGeom>
          <a:solidFill>
            <a:srgbClr val="DBE3C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녹조 변수와의 상관관계가 유의미한 변수들로 축소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Google Shape;343;gfe31d46152_2_0"/>
          <p:cNvGraphicFramePr/>
          <p:nvPr/>
        </p:nvGraphicFramePr>
        <p:xfrm>
          <a:off x="1051700" y="1322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{2E4E16A4-4FAA-4C89-8199-6B9B92ED5C17}</a:tableStyleId>
              </a:tblPr>
              <a:tblGrid>
                <a:gridCol w="1991100"/>
                <a:gridCol w="4707575"/>
                <a:gridCol w="3394600"/>
              </a:tblGrid>
              <a:tr h="50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데이터명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사용용도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출처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785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하천,강 수질(csv)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전국 하천, 강의 채</a:t>
                      </a:r>
                      <a:r>
                        <a:rPr lang="ko-KR"/>
                        <a:t>수</a:t>
                      </a:r>
                      <a:r>
                        <a:rPr lang="ko-KR" sz="1400" u="none" cap="none" strike="noStrike"/>
                        <a:t> 위치 및 수질 정보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785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기온,강수량,풍속(csv)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하천, 강 인근의 기온, 강수량, 풍속 정보 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 anchor="ctr"/>
                </a:tc>
              </a:tr>
              <a:tr h="785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공단 위치(openAPI)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하천, 강 인근의 공단 위치 파악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785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폐수처리시설(csv)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하천, 강 인근의 폐수처리시설 파악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132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수문 정보(csv)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하천, 강 인근 댐&amp;보의 수문 운영 정보 파악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(댐수위, 강우량, 유입량, 방류량, 저수량 등)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44" name="Google Shape;344;gfe31d46152_2_0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fe31d46152_2_0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수집 및 전처리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프로젝트 관련 분석 데이터 선정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6" name="Google Shape;346;gfe31d46152_2_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9975" y="1906450"/>
            <a:ext cx="2412056" cy="6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fe31d46152_2_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9400" y="2711200"/>
            <a:ext cx="3053204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fe31d46152_2_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99975" y="3485400"/>
            <a:ext cx="2297431" cy="6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fe31d46152_2_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82250" y="5216750"/>
            <a:ext cx="2447497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fe31d46152_2_0">
            <a:hlinkClick r:id="rId11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99975" y="4243675"/>
            <a:ext cx="2297431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46c1144e31_0_16"/>
          <p:cNvSpPr txBox="1"/>
          <p:nvPr/>
        </p:nvSpPr>
        <p:spPr>
          <a:xfrm>
            <a:off x="171450" y="1190825"/>
            <a:ext cx="1178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AutoNum type="arabicParenR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Data intergration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수질데이터를 기준으로 날씨데이터, 댐과 보의 수문정보들을 통합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146c1144e31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175" y="5046625"/>
            <a:ext cx="2744473" cy="168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4901"/>
              </a:srgbClr>
            </a:outerShdw>
          </a:effectLst>
        </p:spPr>
      </p:pic>
      <p:pic>
        <p:nvPicPr>
          <p:cNvPr id="357" name="Google Shape;357;g146c1144e31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0723" y="5046625"/>
            <a:ext cx="6124726" cy="168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1764"/>
              </a:srgbClr>
            </a:outerShdw>
          </a:effectLst>
        </p:spPr>
      </p:pic>
      <p:pic>
        <p:nvPicPr>
          <p:cNvPr id="358" name="Google Shape;358;g146c1144e31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0200" y="2185675"/>
            <a:ext cx="6625450" cy="2293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1764"/>
              </a:srgbClr>
            </a:outerShdw>
          </a:effectLst>
        </p:spPr>
      </p:pic>
      <p:sp>
        <p:nvSpPr>
          <p:cNvPr id="359" name="Google Shape;359;g146c1144e31_0_16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46c1144e31_0_16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수집 및 전처리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데이터 전처리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g146c1144e31_0_16"/>
          <p:cNvSpPr/>
          <p:nvPr/>
        </p:nvSpPr>
        <p:spPr>
          <a:xfrm rot="-2700000">
            <a:off x="3494940" y="4355913"/>
            <a:ext cx="933805" cy="8264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DC73">
              <a:alpha val="75686"/>
            </a:srgbClr>
          </a:solidFill>
          <a:ln cap="flat" cmpd="sng" w="9525">
            <a:solidFill>
              <a:srgbClr val="BFD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46c1144e31_0_16"/>
          <p:cNvSpPr/>
          <p:nvPr/>
        </p:nvSpPr>
        <p:spPr>
          <a:xfrm rot="-8100000">
            <a:off x="7688545" y="4355925"/>
            <a:ext cx="933805" cy="8264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DC73">
              <a:alpha val="75686"/>
            </a:srgbClr>
          </a:solidFill>
          <a:ln cap="flat" cmpd="sng" w="9525">
            <a:solidFill>
              <a:srgbClr val="BFD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46c1144e31_0_29"/>
          <p:cNvSpPr txBox="1"/>
          <p:nvPr/>
        </p:nvSpPr>
        <p:spPr>
          <a:xfrm>
            <a:off x="171450" y="1190825"/>
            <a:ext cx="11784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 2) Data intergration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채수위치와 공장, 폐수처리시설의 위치좌표 변환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채수위치와 공장, 폐수처리시설간의 거리차이가 3km, 5km, 7km, 10km 이내인 시설의 개수 데이터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g146c1144e31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900" y="2057575"/>
            <a:ext cx="3346925" cy="18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46c1144e31_0_29"/>
          <p:cNvSpPr/>
          <p:nvPr/>
        </p:nvSpPr>
        <p:spPr>
          <a:xfrm>
            <a:off x="5154600" y="2592900"/>
            <a:ext cx="1882800" cy="7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DC73">
              <a:alpha val="75686"/>
            </a:srgbClr>
          </a:solidFill>
          <a:ln cap="flat" cmpd="sng" w="9525">
            <a:solidFill>
              <a:srgbClr val="A5BE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146c1144e31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0925" y="2057588"/>
            <a:ext cx="3606577" cy="18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46c1144e31_0_29"/>
          <p:cNvSpPr txBox="1"/>
          <p:nvPr/>
        </p:nvSpPr>
        <p:spPr>
          <a:xfrm>
            <a:off x="5266100" y="2756325"/>
            <a:ext cx="128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Geocoding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146c1144e31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525" y="4648675"/>
            <a:ext cx="773430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g146c1144e31_0_29"/>
          <p:cNvCxnSpPr/>
          <p:nvPr/>
        </p:nvCxnSpPr>
        <p:spPr>
          <a:xfrm flipH="1" rot="10800000">
            <a:off x="397725" y="4095400"/>
            <a:ext cx="110073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49803"/>
              </a:schemeClr>
            </a:outerShdw>
          </a:effectLst>
        </p:spPr>
      </p:cxnSp>
      <p:sp>
        <p:nvSpPr>
          <p:cNvPr id="374" name="Google Shape;374;g146c1144e31_0_29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46c1144e31_0_29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수집 및 전처리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데이터 전처리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6c1144e31_0_91"/>
          <p:cNvSpPr txBox="1"/>
          <p:nvPr/>
        </p:nvSpPr>
        <p:spPr>
          <a:xfrm>
            <a:off x="171450" y="1155100"/>
            <a:ext cx="11784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3) Label encoding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효과적인 예측모델을 구현하기 위해 모델의 학습률을 높일 수 있도록 object형 피처들을 라벨 인코딩하여 숫자로 맵핑.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g146c1144e31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50" y="2279550"/>
            <a:ext cx="4334498" cy="398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382" name="Google Shape;382;g146c1144e31_0_91"/>
          <p:cNvSpPr/>
          <p:nvPr/>
        </p:nvSpPr>
        <p:spPr>
          <a:xfrm>
            <a:off x="5266513" y="3857350"/>
            <a:ext cx="933900" cy="82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DC73">
              <a:alpha val="75686"/>
            </a:srgbClr>
          </a:solidFill>
          <a:ln cap="flat" cmpd="sng" w="9525">
            <a:solidFill>
              <a:srgbClr val="BFD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g146c1144e31_0_91"/>
          <p:cNvPicPr preferRelativeResize="0"/>
          <p:nvPr/>
        </p:nvPicPr>
        <p:blipFill rotWithShape="1">
          <a:blip r:embed="rId4">
            <a:alphaModFix/>
          </a:blip>
          <a:srcRect b="0" l="0" r="15626" t="0"/>
          <a:stretch/>
        </p:blipFill>
        <p:spPr>
          <a:xfrm>
            <a:off x="6689175" y="2663300"/>
            <a:ext cx="4516424" cy="337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384" name="Google Shape;384;g146c1144e31_0_91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146c1144e31_0_91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수집 및 전처리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데이터 전처리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09ebd56ce_0_2"/>
          <p:cNvSpPr txBox="1"/>
          <p:nvPr/>
        </p:nvSpPr>
        <p:spPr>
          <a:xfrm>
            <a:off x="171450" y="1155100"/>
            <a:ext cx="11784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3) Data Standardization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각 칼럼의 단위는 직접적인 비교가 불가능하므로 데이터의 단위나 범위를 통일할 필요가 있다.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각 칼럼들이 </a:t>
            </a:r>
            <a:r>
              <a:rPr lang="ko-KR" sz="1600">
                <a:solidFill>
                  <a:srgbClr val="5B8583"/>
                </a:solidFill>
              </a:rPr>
              <a:t>표준</a:t>
            </a: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정규분포 형태를 띄도록 </a:t>
            </a:r>
            <a:r>
              <a:rPr lang="ko-KR" sz="1600">
                <a:solidFill>
                  <a:srgbClr val="5B8583"/>
                </a:solidFill>
              </a:rPr>
              <a:t>데이터 스케일링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1509ebd56ce_0_2"/>
          <p:cNvSpPr/>
          <p:nvPr/>
        </p:nvSpPr>
        <p:spPr>
          <a:xfrm>
            <a:off x="4990424" y="3675725"/>
            <a:ext cx="1704300" cy="93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DC73">
              <a:alpha val="75686"/>
            </a:srgbClr>
          </a:solidFill>
          <a:ln cap="flat" cmpd="sng" w="9525">
            <a:solidFill>
              <a:srgbClr val="BFDC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509ebd56ce_0_2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509ebd56ce_0_2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수집 및 전처리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데이터 전처리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4" name="Google Shape;394;g1509ebd56ce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50" y="3004400"/>
            <a:ext cx="4451350" cy="22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509ebd56ce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2650" y="3004400"/>
            <a:ext cx="4451351" cy="22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509ebd56ce_0_2"/>
          <p:cNvSpPr txBox="1"/>
          <p:nvPr/>
        </p:nvSpPr>
        <p:spPr>
          <a:xfrm>
            <a:off x="5066613" y="3943175"/>
            <a:ext cx="14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StandardScaler( 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46fc9e6f80_0_0"/>
          <p:cNvSpPr txBox="1"/>
          <p:nvPr/>
        </p:nvSpPr>
        <p:spPr>
          <a:xfrm>
            <a:off x="171450" y="1155100"/>
            <a:ext cx="11784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4) Missing value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댐 유입량, 수위, 강우량, 저수량, 저수율 등의 결측치를  </a:t>
            </a:r>
            <a:r>
              <a:rPr b="1" i="0" lang="ko-KR" sz="1600" u="none" cap="none" strike="noStrike">
                <a:solidFill>
                  <a:srgbClr val="005005"/>
                </a:solidFill>
                <a:latin typeface="Arial"/>
                <a:ea typeface="Arial"/>
                <a:cs typeface="Arial"/>
                <a:sym typeface="Arial"/>
              </a:rPr>
              <a:t>월별 평균 값</a:t>
            </a: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으로 대체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46fc9e6f80_0_0"/>
          <p:cNvSpPr/>
          <p:nvPr/>
        </p:nvSpPr>
        <p:spPr>
          <a:xfrm>
            <a:off x="236475" y="3269563"/>
            <a:ext cx="11480100" cy="16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DC73">
              <a:alpha val="75686"/>
            </a:srgbClr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g146fc9e6f8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6425" y="2606825"/>
            <a:ext cx="2839476" cy="3166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404" name="Google Shape;404;g146fc9e6f80_0_0"/>
          <p:cNvPicPr preferRelativeResize="0"/>
          <p:nvPr/>
        </p:nvPicPr>
        <p:blipFill rotWithShape="1">
          <a:blip r:embed="rId4">
            <a:alphaModFix/>
          </a:blip>
          <a:srcRect b="0" l="0" r="39795" t="0"/>
          <a:stretch/>
        </p:blipFill>
        <p:spPr>
          <a:xfrm>
            <a:off x="4227613" y="3202300"/>
            <a:ext cx="2691201" cy="2262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405" name="Google Shape;405;g146fc9e6f8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25" y="2606828"/>
            <a:ext cx="2779875" cy="31664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406" name="Google Shape;406;g146fc9e6f80_0_0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46fc9e6f80_0_0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수집 및 전처리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데이터 전처리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09c2319d3_1_9"/>
          <p:cNvSpPr txBox="1"/>
          <p:nvPr/>
        </p:nvSpPr>
        <p:spPr>
          <a:xfrm>
            <a:off x="171450" y="1190825"/>
            <a:ext cx="11784300" cy="15265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1) Feature selection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변수 중 예측모델의 성능을 저하시키거나 분석에 의미가 없는 데이터들은 삭제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509c2319d3_1_9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509c2319d3_1_9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수집 및 전처리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차원 축소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15" name="Google Shape;415;g1509c2319d3_1_9"/>
          <p:cNvGraphicFramePr/>
          <p:nvPr/>
        </p:nvGraphicFramePr>
        <p:xfrm>
          <a:off x="1199050" y="222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{2E4E16A4-4FAA-4C89-8199-6B9B92ED5C17}</a:tableStyleId>
              </a:tblPr>
              <a:tblGrid>
                <a:gridCol w="2122525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기존변수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solidFill>
                      <a:srgbClr val="D5DEC0"/>
                    </a:solidFill>
                  </a:tcPr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지역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계절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투명도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탁도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43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cap="none" strike="noStrike"/>
                        <a:t>…</a:t>
                      </a:r>
                      <a:endParaRPr sz="1700" u="none" cap="none" strike="noStrike"/>
                    </a:p>
                  </a:txBody>
                  <a:tcPr marT="91425" marB="91425" marR="91425" marL="91425"/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Microcystin-LR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GIO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폐수처리시설_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공장시설_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Cells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16" name="Google Shape;416;g1509c2319d3_1_9"/>
          <p:cNvCxnSpPr/>
          <p:nvPr/>
        </p:nvCxnSpPr>
        <p:spPr>
          <a:xfrm>
            <a:off x="3321575" y="2227375"/>
            <a:ext cx="5353500" cy="60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8CA14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BFDC73">
                <a:alpha val="77647"/>
              </a:srgbClr>
            </a:outerShdw>
          </a:effectLst>
        </p:spPr>
      </p:cxnSp>
      <p:graphicFrame>
        <p:nvGraphicFramePr>
          <p:cNvPr id="417" name="Google Shape;417;g1509c2319d3_1_9"/>
          <p:cNvGraphicFramePr/>
          <p:nvPr/>
        </p:nvGraphicFramePr>
        <p:xfrm>
          <a:off x="8675075" y="2833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{2E4E16A4-4FAA-4C89-8199-6B9B92ED5C17}</a:tableStyleId>
              </a:tblPr>
              <a:tblGrid>
                <a:gridCol w="2075950"/>
              </a:tblGrid>
              <a:tr h="28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수정 후 변수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solidFill>
                      <a:srgbClr val="DBE3CB"/>
                    </a:solidFill>
                  </a:tcPr>
                </a:tc>
              </a:tr>
              <a:tr h="33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지역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33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계절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33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기상 정보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33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…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33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폐수처리시설_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33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공장시설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33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cells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18" name="Google Shape;418;g1509c2319d3_1_9"/>
          <p:cNvCxnSpPr/>
          <p:nvPr/>
        </p:nvCxnSpPr>
        <p:spPr>
          <a:xfrm flipH="1" rot="10800000">
            <a:off x="3306875" y="5774150"/>
            <a:ext cx="5382900" cy="55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8CA14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BFDC73">
                <a:alpha val="70980"/>
              </a:srgbClr>
            </a:outerShdw>
          </a:effectLst>
        </p:spPr>
      </p:cxnSp>
      <p:sp>
        <p:nvSpPr>
          <p:cNvPr id="419" name="Google Shape;419;g1509c2319d3_1_9"/>
          <p:cNvSpPr txBox="1"/>
          <p:nvPr/>
        </p:nvSpPr>
        <p:spPr>
          <a:xfrm>
            <a:off x="3177525" y="2960650"/>
            <a:ext cx="5446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300"/>
              <a:buFont typeface="Arial"/>
              <a:buChar char="-"/>
            </a:pP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결측값이 많은 투명도와 탁도 삭제</a:t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300"/>
              <a:buFont typeface="Arial"/>
              <a:buChar char="-"/>
            </a:pP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4대 유해 남조류 Microcystis, Anabaena, Oscillatoria, Aphanizomenon 컬럼은 target인 유해남조류 세포수(cells/㎖)의 세부종류</a:t>
            </a:r>
            <a:r>
              <a:rPr lang="ko-KR" sz="1300">
                <a:solidFill>
                  <a:srgbClr val="5B8583"/>
                </a:solidFill>
              </a:rPr>
              <a:t>이기때문에 </a:t>
            </a: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300"/>
              <a:buFont typeface="Arial"/>
              <a:buChar char="-"/>
            </a:pP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‘정량한계미만’ 값과 결측치가 많은 gio, 2MIB, Microcystin-LR 컬럼 삭제</a:t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300"/>
              <a:buFont typeface="Arial"/>
              <a:buChar char="-"/>
            </a:pP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Target 변수인 Cells가 결측치인 행 모두 삭제</a:t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4748a49c32_0_1"/>
          <p:cNvSpPr txBox="1"/>
          <p:nvPr/>
        </p:nvSpPr>
        <p:spPr>
          <a:xfrm>
            <a:off x="171450" y="1190825"/>
            <a:ext cx="11784300" cy="12433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2) Feature selection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각 댐별 상관계수 확인을 통하여 녹조류 분석에 사용할 유의미한 댐, 보 변수를 파악하여 사용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g14748a49c32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5075" y="2397425"/>
            <a:ext cx="2231425" cy="4155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6666"/>
              </a:srgbClr>
            </a:outerShdw>
          </a:effectLst>
        </p:spPr>
      </p:pic>
      <p:pic>
        <p:nvPicPr>
          <p:cNvPr id="426" name="Google Shape;426;g14748a49c32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575" y="2397425"/>
            <a:ext cx="2111625" cy="415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7843"/>
              </a:srgbClr>
            </a:outerShdw>
          </a:effectLst>
        </p:spPr>
      </p:pic>
      <p:sp>
        <p:nvSpPr>
          <p:cNvPr id="427" name="Google Shape;427;g14748a49c32_0_1"/>
          <p:cNvSpPr/>
          <p:nvPr/>
        </p:nvSpPr>
        <p:spPr>
          <a:xfrm>
            <a:off x="631525" y="3581950"/>
            <a:ext cx="2013000" cy="700500"/>
          </a:xfrm>
          <a:prstGeom prst="rect">
            <a:avLst/>
          </a:prstGeom>
          <a:noFill/>
          <a:ln cap="flat" cmpd="sng" w="9525">
            <a:solidFill>
              <a:srgbClr val="00500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4748a49c32_0_1"/>
          <p:cNvSpPr/>
          <p:nvPr/>
        </p:nvSpPr>
        <p:spPr>
          <a:xfrm>
            <a:off x="2935075" y="3581950"/>
            <a:ext cx="2013000" cy="700500"/>
          </a:xfrm>
          <a:prstGeom prst="rect">
            <a:avLst/>
          </a:prstGeom>
          <a:noFill/>
          <a:ln cap="flat" cmpd="sng" w="9525">
            <a:solidFill>
              <a:srgbClr val="00500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14748a49c32_0_1"/>
          <p:cNvSpPr/>
          <p:nvPr/>
        </p:nvSpPr>
        <p:spPr>
          <a:xfrm>
            <a:off x="664950" y="5757200"/>
            <a:ext cx="2013000" cy="700500"/>
          </a:xfrm>
          <a:prstGeom prst="rect">
            <a:avLst/>
          </a:prstGeom>
          <a:noFill/>
          <a:ln cap="flat" cmpd="sng" w="9525">
            <a:solidFill>
              <a:srgbClr val="00500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4748a49c32_0_1"/>
          <p:cNvSpPr/>
          <p:nvPr/>
        </p:nvSpPr>
        <p:spPr>
          <a:xfrm>
            <a:off x="2974550" y="5757200"/>
            <a:ext cx="2013000" cy="700500"/>
          </a:xfrm>
          <a:prstGeom prst="rect">
            <a:avLst/>
          </a:prstGeom>
          <a:noFill/>
          <a:ln cap="flat" cmpd="sng" w="9525">
            <a:solidFill>
              <a:srgbClr val="00500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14748a49c32_0_1"/>
          <p:cNvSpPr txBox="1"/>
          <p:nvPr/>
        </p:nvSpPr>
        <p:spPr>
          <a:xfrm>
            <a:off x="5565350" y="2397425"/>
            <a:ext cx="56838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많은 지역이 해당 지역 주변보에 많은 영향을 받음을 알 수 있다. </a:t>
            </a:r>
            <a:endParaRPr b="0" i="0" sz="15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&gt;&gt;&gt; 해당 지역의 </a:t>
            </a:r>
            <a:r>
              <a:rPr b="1" i="0" lang="ko-KR" sz="15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보 정보량</a:t>
            </a:r>
            <a:r>
              <a:rPr b="0" i="0" lang="ko-KR" sz="15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을 칼럼으로 채택 가능</a:t>
            </a:r>
            <a:endParaRPr b="0" i="0" sz="15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대체로 일자별 측정치보다 지난 6일의 정보를 합한 weekly 측정치에 높은 상관관계를 보였다. </a:t>
            </a:r>
            <a:endParaRPr b="0" i="0" sz="15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&gt;&gt;&gt;</a:t>
            </a:r>
            <a:r>
              <a:rPr b="1" i="0" lang="ko-KR" sz="15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 weekly 댐, 보 정보량</a:t>
            </a:r>
            <a:r>
              <a:rPr b="0" i="0" lang="ko-KR" sz="15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 채택 가능</a:t>
            </a:r>
            <a:endParaRPr b="0" i="0" sz="15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두드러지는 점은 달성보는 달성보보다 멀리 떨어져 있는 하천에도 높은 상관관계를 보였다는 점이다.</a:t>
            </a:r>
            <a:endParaRPr b="0" i="0" sz="15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음의 상관계수가 높게 나오는 이유는? </a:t>
            </a:r>
            <a:endParaRPr b="0" i="0" sz="15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&gt;&gt;&gt; 상류 보의 방류량이 많아지면 인근 하천에 흐르는 물의 양이 많아져 녹조 발생이 저감되기 때문에 음의 상관계수를 갖는다.</a:t>
            </a:r>
            <a:endParaRPr b="0" i="0" sz="15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g14748a49c32_0_1"/>
          <p:cNvCxnSpPr/>
          <p:nvPr/>
        </p:nvCxnSpPr>
        <p:spPr>
          <a:xfrm>
            <a:off x="5397600" y="2407700"/>
            <a:ext cx="0" cy="41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9803"/>
              </a:srgbClr>
            </a:outerShdw>
          </a:effectLst>
        </p:spPr>
      </p:cxnSp>
      <p:sp>
        <p:nvSpPr>
          <p:cNvPr id="433" name="Google Shape;433;g14748a49c32_0_1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14748a49c32_0_1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수집 및 전처리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차원 축소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5801250" y="2535375"/>
            <a:ext cx="4062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01. 프로젝트 배경 및 소개</a:t>
            </a:r>
            <a:endParaRPr b="0" i="0" sz="2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02. 데이터 수집 및 전처리</a:t>
            </a:r>
            <a:endParaRPr b="0" i="0" sz="2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03. 데이터 분석 과정</a:t>
            </a:r>
            <a:endParaRPr b="0" i="0" sz="2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04. 데이터 분석 결과</a:t>
            </a:r>
            <a:endParaRPr b="0" i="0" sz="2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05. 기대 효과 및 활용 방안</a:t>
            </a:r>
            <a:endParaRPr b="0" i="0" sz="2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1130" y="1433325"/>
            <a:ext cx="2232905" cy="217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130" y="2085711"/>
            <a:ext cx="1574343" cy="10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001725" y="3878900"/>
            <a:ext cx="2846600" cy="1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41364" y="4697741"/>
            <a:ext cx="2760227" cy="269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896" y="3046679"/>
            <a:ext cx="812056" cy="12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90636" y="-621583"/>
            <a:ext cx="3611312" cy="31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56659" y="1881604"/>
            <a:ext cx="598474" cy="228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"/>
          <p:cNvSpPr txBox="1"/>
          <p:nvPr/>
        </p:nvSpPr>
        <p:spPr>
          <a:xfrm>
            <a:off x="3755448" y="3228475"/>
            <a:ext cx="563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03. 데이터 분석 과정</a:t>
            </a:r>
            <a:endParaRPr b="0" i="0" sz="4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0636" y="-621583"/>
            <a:ext cx="3611312" cy="31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6659" y="1881604"/>
            <a:ext cx="598474" cy="228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41364" y="4697741"/>
            <a:ext cx="2760227" cy="269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896" y="3046679"/>
            <a:ext cx="812056" cy="12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"/>
          <p:cNvPicPr preferRelativeResize="0"/>
          <p:nvPr/>
        </p:nvPicPr>
        <p:blipFill rotWithShape="1">
          <a:blip r:embed="rId7">
            <a:alphaModFix/>
          </a:blip>
          <a:srcRect b="0" l="-4112" r="0" t="0"/>
          <a:stretch/>
        </p:blipFill>
        <p:spPr>
          <a:xfrm>
            <a:off x="3290415" y="3987682"/>
            <a:ext cx="5863284" cy="17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46c1144e31_0_104"/>
          <p:cNvSpPr txBox="1"/>
          <p:nvPr/>
        </p:nvSpPr>
        <p:spPr>
          <a:xfrm>
            <a:off x="202275" y="1190825"/>
            <a:ext cx="11784300" cy="12433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1) 목표변수에 로그값 취하기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회귀 모델링 결과는 타겟(Target) 분포가 정규분포 형태를 띄어야 성능이 높다.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 Transformation으로 타겟의 값들에 log를 취해주면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정규분포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와 유사해진다.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g146c1144e31_0_104"/>
          <p:cNvCxnSpPr/>
          <p:nvPr/>
        </p:nvCxnSpPr>
        <p:spPr>
          <a:xfrm>
            <a:off x="6017825" y="2509900"/>
            <a:ext cx="10800" cy="38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49803"/>
              </a:schemeClr>
            </a:outerShdw>
          </a:effectLst>
        </p:spPr>
      </p:cxnSp>
      <p:sp>
        <p:nvSpPr>
          <p:cNvPr id="451" name="Google Shape;451;g146c1144e31_0_104"/>
          <p:cNvSpPr txBox="1"/>
          <p:nvPr/>
        </p:nvSpPr>
        <p:spPr>
          <a:xfrm>
            <a:off x="5428375" y="4632900"/>
            <a:ext cx="59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g146c1144e31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888" y="2685000"/>
            <a:ext cx="4924425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46c1144e31_0_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0650" y="2685000"/>
            <a:ext cx="5005227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46c1144e31_0_104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46c1144e31_0_104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분석 과정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데이터 분석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46fc9e6f80_0_11"/>
          <p:cNvSpPr txBox="1"/>
          <p:nvPr/>
        </p:nvSpPr>
        <p:spPr>
          <a:xfrm>
            <a:off x="202275" y="1190825"/>
            <a:ext cx="11784300" cy="9602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1)	Random Forests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노드와 엣지들로 구성된 집합에서 훈련을 통해 정의된 트리로부터 분류 결과를 취합해서 결론을 얻는 기법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g146fc9e6f80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400" y="2397425"/>
            <a:ext cx="4345900" cy="394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g146fc9e6f80_0_11"/>
          <p:cNvCxnSpPr/>
          <p:nvPr/>
        </p:nvCxnSpPr>
        <p:spPr>
          <a:xfrm>
            <a:off x="5019875" y="2440075"/>
            <a:ext cx="10800" cy="38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49803"/>
              </a:schemeClr>
            </a:outerShdw>
          </a:effectLst>
        </p:spPr>
      </p:cxnSp>
      <p:sp>
        <p:nvSpPr>
          <p:cNvPr id="463" name="Google Shape;463;g146fc9e6f80_0_11"/>
          <p:cNvSpPr txBox="1"/>
          <p:nvPr/>
        </p:nvSpPr>
        <p:spPr>
          <a:xfrm>
            <a:off x="5428375" y="4632900"/>
            <a:ext cx="59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146fc9e6f80_0_11"/>
          <p:cNvSpPr txBox="1"/>
          <p:nvPr/>
        </p:nvSpPr>
        <p:spPr>
          <a:xfrm>
            <a:off x="5428375" y="4892500"/>
            <a:ext cx="60309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300"/>
              <a:buFont typeface="Arial"/>
              <a:buChar char="●"/>
            </a:pP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관측치 수에 비해 변수의 수가 많은 고차원 데이터이므로 랜덤포레스트를 사용했다.</a:t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300"/>
              <a:buFont typeface="Arial"/>
              <a:buChar char="●"/>
            </a:pP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랜덤 포레스트 Train 및 Test 세트는 8:2 비율로 선정하여 예측 성능을 평가했다.</a:t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300"/>
              <a:buFont typeface="Arial"/>
              <a:buChar char="●"/>
            </a:pP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예측 결과, 테스트 모델에서 8</a:t>
            </a:r>
            <a:r>
              <a:rPr lang="ko-KR" sz="1300">
                <a:solidFill>
                  <a:srgbClr val="5B8583"/>
                </a:solidFill>
              </a:rPr>
              <a:t>9</a:t>
            </a: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%의 예측 정확도를 보였다. </a:t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146fc9e6f80_0_11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146fc9e6f80_0_11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분석 과정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예측 모델 선정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7" name="Google Shape;467;g146fc9e6f80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2250" y="2803663"/>
            <a:ext cx="5543154" cy="190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6fc9e6f80_0_72"/>
          <p:cNvSpPr txBox="1"/>
          <p:nvPr/>
        </p:nvSpPr>
        <p:spPr>
          <a:xfrm>
            <a:off x="202275" y="1190825"/>
            <a:ext cx="11784300" cy="12433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2)	XGboost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XGBoost는 그레디언트 부스팅의 상위 버전으로, 잔차로부터 훈련한 트리를 추가하여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     약한 학습기를 강력한 학습기로 바꾸는 기법</a:t>
            </a:r>
            <a:endParaRPr b="0" i="0" sz="16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g146fc9e6f80_0_72"/>
          <p:cNvCxnSpPr/>
          <p:nvPr/>
        </p:nvCxnSpPr>
        <p:spPr>
          <a:xfrm>
            <a:off x="5019875" y="2440075"/>
            <a:ext cx="10800" cy="38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49803"/>
              </a:schemeClr>
            </a:outerShdw>
          </a:effectLst>
        </p:spPr>
      </p:cxnSp>
      <p:sp>
        <p:nvSpPr>
          <p:cNvPr id="474" name="Google Shape;474;g146fc9e6f80_0_72"/>
          <p:cNvSpPr txBox="1"/>
          <p:nvPr/>
        </p:nvSpPr>
        <p:spPr>
          <a:xfrm>
            <a:off x="5428375" y="4632900"/>
            <a:ext cx="59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146fc9e6f80_0_72"/>
          <p:cNvSpPr txBox="1"/>
          <p:nvPr/>
        </p:nvSpPr>
        <p:spPr>
          <a:xfrm>
            <a:off x="5428375" y="5281125"/>
            <a:ext cx="6030900" cy="874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300"/>
              <a:buFont typeface="Arial"/>
              <a:buChar char="●"/>
            </a:pP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XGboost는 분류와 회귀 부분에서 뛰어난 성능을 가지고 있어 사용했다.</a:t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300"/>
              <a:buFont typeface="Arial"/>
              <a:buChar char="●"/>
            </a:pP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XGboost의 학습 및 테스트 데이터는 8:2 비율로 진행했다.</a:t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300"/>
              <a:buFont typeface="Arial"/>
              <a:buChar char="●"/>
            </a:pPr>
            <a:r>
              <a:rPr b="0" i="0" lang="ko-KR" sz="13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예측결과, 테스트 모델에서 81%의 정확도를 보였다.</a:t>
            </a:r>
            <a:endParaRPr b="0" i="0" sz="13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g146fc9e6f80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475" y="2440075"/>
            <a:ext cx="4469776" cy="37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46fc9e6f80_0_72"/>
          <p:cNvSpPr txBox="1"/>
          <p:nvPr/>
        </p:nvSpPr>
        <p:spPr>
          <a:xfrm>
            <a:off x="7358725" y="4927125"/>
            <a:ext cx="228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7456"/>
              </a:buClr>
              <a:buSzPts val="1100"/>
              <a:buFont typeface="Calibri"/>
              <a:buChar char="●"/>
            </a:pPr>
            <a:r>
              <a:rPr b="0" i="0" lang="ko-KR" sz="1100" u="none" cap="none" strike="noStrike">
                <a:solidFill>
                  <a:srgbClr val="487456"/>
                </a:solidFill>
                <a:latin typeface="Calibri"/>
                <a:ea typeface="Calibri"/>
                <a:cs typeface="Calibri"/>
                <a:sym typeface="Calibri"/>
              </a:rPr>
              <a:t>예측값_실제값 시각화</a:t>
            </a:r>
            <a:endParaRPr b="0" i="0" sz="1100" u="none" cap="none" strike="noStrike">
              <a:solidFill>
                <a:srgbClr val="4874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146fc9e6f80_0_72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146fc9e6f80_0_72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분석 과정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예측 모델 선정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0" name="Google Shape;480;g146fc9e6f80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3175" y="2771038"/>
            <a:ext cx="5901300" cy="19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"/>
          <p:cNvSpPr txBox="1"/>
          <p:nvPr/>
        </p:nvSpPr>
        <p:spPr>
          <a:xfrm>
            <a:off x="3755447" y="3228475"/>
            <a:ext cx="611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04. 데이터 분석 결과</a:t>
            </a:r>
            <a:endParaRPr b="0" i="0" sz="4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0636" y="-621583"/>
            <a:ext cx="3611312" cy="31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6659" y="1881604"/>
            <a:ext cx="598474" cy="228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41364" y="4697741"/>
            <a:ext cx="2760227" cy="269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896" y="3046679"/>
            <a:ext cx="812056" cy="12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10140" y="3987682"/>
            <a:ext cx="5863284" cy="17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g146fc9e6f80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413" y="4919800"/>
            <a:ext cx="1664050" cy="14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46fc9e6f80_0_230"/>
          <p:cNvSpPr txBox="1"/>
          <p:nvPr/>
        </p:nvSpPr>
        <p:spPr>
          <a:xfrm>
            <a:off x="-1693349" y="524200"/>
            <a:ext cx="13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랜덤 포레스트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146fc9e6f80_0_230"/>
          <p:cNvSpPr txBox="1"/>
          <p:nvPr/>
        </p:nvSpPr>
        <p:spPr>
          <a:xfrm>
            <a:off x="2372100" y="2115950"/>
            <a:ext cx="90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-KR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146fc9e6f80_0_230"/>
          <p:cNvSpPr txBox="1"/>
          <p:nvPr/>
        </p:nvSpPr>
        <p:spPr>
          <a:xfrm>
            <a:off x="1108975" y="5447038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앙상블 기법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g146fc9e6f80_0_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203824" y="1545825"/>
            <a:ext cx="14633674" cy="57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46fc9e6f80_0_2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8238" y="951425"/>
            <a:ext cx="1547070" cy="151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46fc9e6f80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151" y="1041888"/>
            <a:ext cx="1709850" cy="14918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g146fc9e6f80_0_230"/>
          <p:cNvCxnSpPr/>
          <p:nvPr/>
        </p:nvCxnSpPr>
        <p:spPr>
          <a:xfrm>
            <a:off x="6098200" y="2506375"/>
            <a:ext cx="19800" cy="29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3" name="Google Shape;503;g146fc9e6f80_0_230"/>
          <p:cNvSpPr txBox="1"/>
          <p:nvPr/>
        </p:nvSpPr>
        <p:spPr>
          <a:xfrm>
            <a:off x="2339025" y="1556975"/>
            <a:ext cx="16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146fc9e6f80_0_230"/>
          <p:cNvSpPr txBox="1"/>
          <p:nvPr/>
        </p:nvSpPr>
        <p:spPr>
          <a:xfrm>
            <a:off x="8570925" y="1476250"/>
            <a:ext cx="106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46fc9e6f80_0_230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46fc9e6f80_0_230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분석 과정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데이터 분석 결과 정리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7" name="Google Shape;507;g146fc9e6f80_0_230"/>
          <p:cNvCxnSpPr/>
          <p:nvPr/>
        </p:nvCxnSpPr>
        <p:spPr>
          <a:xfrm>
            <a:off x="157875" y="1707100"/>
            <a:ext cx="473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8" name="Google Shape;508;g146fc9e6f80_0_230"/>
          <p:cNvCxnSpPr/>
          <p:nvPr/>
        </p:nvCxnSpPr>
        <p:spPr>
          <a:xfrm>
            <a:off x="917700" y="1687375"/>
            <a:ext cx="128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g146fc9e6f80_0_230"/>
          <p:cNvSpPr/>
          <p:nvPr/>
        </p:nvSpPr>
        <p:spPr>
          <a:xfrm>
            <a:off x="1529475" y="1588700"/>
            <a:ext cx="631525" cy="78925"/>
          </a:xfrm>
          <a:custGeom>
            <a:rect b="b" l="l" r="r" t="t"/>
            <a:pathLst>
              <a:path extrusionOk="0" h="3157" w="25261">
                <a:moveTo>
                  <a:pt x="0" y="3157"/>
                </a:moveTo>
                <a:cubicBezTo>
                  <a:pt x="5565" y="3157"/>
                  <a:pt x="11298" y="2943"/>
                  <a:pt x="16578" y="1184"/>
                </a:cubicBezTo>
                <a:cubicBezTo>
                  <a:pt x="19349" y="261"/>
                  <a:pt x="23956" y="2613"/>
                  <a:pt x="25261" y="0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46fc9e6f80_0_230"/>
          <p:cNvSpPr/>
          <p:nvPr/>
        </p:nvSpPr>
        <p:spPr>
          <a:xfrm>
            <a:off x="9875300" y="1628544"/>
            <a:ext cx="2427450" cy="117650"/>
          </a:xfrm>
          <a:custGeom>
            <a:rect b="b" l="l" r="r" t="t"/>
            <a:pathLst>
              <a:path extrusionOk="0" h="4706" w="97098">
                <a:moveTo>
                  <a:pt x="0" y="759"/>
                </a:moveTo>
                <a:cubicBezTo>
                  <a:pt x="4750" y="-824"/>
                  <a:pt x="10089" y="568"/>
                  <a:pt x="14999" y="1548"/>
                </a:cubicBezTo>
                <a:cubicBezTo>
                  <a:pt x="24426" y="3430"/>
                  <a:pt x="34331" y="1155"/>
                  <a:pt x="43813" y="2733"/>
                </a:cubicBezTo>
                <a:cubicBezTo>
                  <a:pt x="48256" y="3472"/>
                  <a:pt x="52774" y="4947"/>
                  <a:pt x="57233" y="4311"/>
                </a:cubicBezTo>
                <a:cubicBezTo>
                  <a:pt x="67654" y="2824"/>
                  <a:pt x="78283" y="3917"/>
                  <a:pt x="88809" y="3917"/>
                </a:cubicBezTo>
                <a:cubicBezTo>
                  <a:pt x="91584" y="3917"/>
                  <a:pt x="97098" y="1931"/>
                  <a:pt x="97098" y="4706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46fc9e6f80_0_230"/>
          <p:cNvSpPr/>
          <p:nvPr/>
        </p:nvSpPr>
        <p:spPr>
          <a:xfrm>
            <a:off x="9875300" y="1638025"/>
            <a:ext cx="1115050" cy="69075"/>
          </a:xfrm>
          <a:custGeom>
            <a:rect b="b" l="l" r="r" t="t"/>
            <a:pathLst>
              <a:path extrusionOk="0" h="2763" w="44602">
                <a:moveTo>
                  <a:pt x="0" y="0"/>
                </a:moveTo>
                <a:cubicBezTo>
                  <a:pt x="14896" y="0"/>
                  <a:pt x="29706" y="2763"/>
                  <a:pt x="44602" y="2763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46fc9e6f80_0_230"/>
          <p:cNvSpPr/>
          <p:nvPr/>
        </p:nvSpPr>
        <p:spPr>
          <a:xfrm>
            <a:off x="10153775" y="1667625"/>
            <a:ext cx="335500" cy="9875"/>
          </a:xfrm>
          <a:custGeom>
            <a:rect b="b" l="l" r="r" t="t"/>
            <a:pathLst>
              <a:path extrusionOk="0" h="395" w="13420">
                <a:moveTo>
                  <a:pt x="0" y="0"/>
                </a:moveTo>
                <a:cubicBezTo>
                  <a:pt x="4475" y="0"/>
                  <a:pt x="8945" y="395"/>
                  <a:pt x="13420" y="395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46fc9e6f80_0_230"/>
          <p:cNvSpPr txBox="1"/>
          <p:nvPr/>
        </p:nvSpPr>
        <p:spPr>
          <a:xfrm>
            <a:off x="1029200" y="4983325"/>
            <a:ext cx="424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결정계수 0.</a:t>
            </a:r>
            <a:r>
              <a:rPr lang="ko-KR" sz="1600">
                <a:latin typeface="Calibri"/>
                <a:ea typeface="Calibri"/>
                <a:cs typeface="Calibri"/>
                <a:sym typeface="Calibri"/>
              </a:rPr>
              <a:t>89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 유의미한 결과 도출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146fc9e6f80_0_230"/>
          <p:cNvSpPr txBox="1"/>
          <p:nvPr/>
        </p:nvSpPr>
        <p:spPr>
          <a:xfrm>
            <a:off x="7096163" y="4983325"/>
            <a:ext cx="455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결정계수 0.81로 Random forest보다 다소 낮</a:t>
            </a:r>
            <a:r>
              <a:rPr lang="ko-KR" sz="1500">
                <a:latin typeface="Calibri"/>
                <a:ea typeface="Calibri"/>
                <a:cs typeface="Calibri"/>
                <a:sym typeface="Calibri"/>
              </a:rPr>
              <a:t>음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g146fc9e6f80_0_230"/>
          <p:cNvPicPr preferRelativeResize="0"/>
          <p:nvPr/>
        </p:nvPicPr>
        <p:blipFill rotWithShape="1">
          <a:blip r:embed="rId6">
            <a:alphaModFix/>
          </a:blip>
          <a:srcRect b="0" l="68875" r="0" t="26308"/>
          <a:stretch/>
        </p:blipFill>
        <p:spPr>
          <a:xfrm>
            <a:off x="7264475" y="2587288"/>
            <a:ext cx="4686302" cy="22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46fc9e6f80_0_230"/>
          <p:cNvSpPr/>
          <p:nvPr/>
        </p:nvSpPr>
        <p:spPr>
          <a:xfrm>
            <a:off x="7598075" y="3354925"/>
            <a:ext cx="3555000" cy="2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146fc9e6f80_0_230"/>
          <p:cNvSpPr txBox="1"/>
          <p:nvPr/>
        </p:nvSpPr>
        <p:spPr>
          <a:xfrm>
            <a:off x="1307375" y="5748525"/>
            <a:ext cx="9845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i="0" lang="ko-KR" sz="2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i="0" lang="ko-KR" sz="2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andomForest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분석 기법 선정</a:t>
            </a: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g146fc9e6f80_0_2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700" y="2662825"/>
            <a:ext cx="4686300" cy="219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46fc9e6f80_0_230"/>
          <p:cNvSpPr/>
          <p:nvPr/>
        </p:nvSpPr>
        <p:spPr>
          <a:xfrm>
            <a:off x="905250" y="3245350"/>
            <a:ext cx="4240200" cy="18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1509c2319d3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100" y="1082225"/>
            <a:ext cx="6012249" cy="45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1509c2319d3_0_5"/>
          <p:cNvSpPr txBox="1"/>
          <p:nvPr>
            <p:ph type="ctrTitle"/>
          </p:nvPr>
        </p:nvSpPr>
        <p:spPr>
          <a:xfrm>
            <a:off x="414825" y="268325"/>
            <a:ext cx="103632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5000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5000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6" name="Google Shape;526;g1509c2319d3_0_5"/>
          <p:cNvSpPr txBox="1"/>
          <p:nvPr/>
        </p:nvSpPr>
        <p:spPr>
          <a:xfrm>
            <a:off x="1347115" y="15860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데이터 분석 과정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데이터 분석 결과 정리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7" name="Google Shape;527;g1509c2319d3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600" y="980150"/>
            <a:ext cx="5760350" cy="502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1509c2319d3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9401" y="158588"/>
            <a:ext cx="1709850" cy="149186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509c2319d3_0_5"/>
          <p:cNvSpPr txBox="1"/>
          <p:nvPr/>
        </p:nvSpPr>
        <p:spPr>
          <a:xfrm>
            <a:off x="4095150" y="673675"/>
            <a:ext cx="16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1509c2319d3_0_5"/>
          <p:cNvSpPr txBox="1"/>
          <p:nvPr/>
        </p:nvSpPr>
        <p:spPr>
          <a:xfrm>
            <a:off x="6094425" y="6110563"/>
            <a:ext cx="6030900" cy="4500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1300"/>
              <a:buFont typeface="Arial"/>
              <a:buNone/>
            </a:pPr>
            <a:r>
              <a:rPr b="1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수온, 10km내 공장 개수, 일강수량, 엽록소 농도, 계절 순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g1509c2319d3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39800" y="-1"/>
            <a:ext cx="2760250" cy="22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509c2319d3_0_5"/>
          <p:cNvSpPr txBox="1"/>
          <p:nvPr/>
        </p:nvSpPr>
        <p:spPr>
          <a:xfrm>
            <a:off x="8902575" y="938925"/>
            <a:ext cx="237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feature_importance</a:t>
            </a:r>
            <a:endParaRPr b="1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"/>
          <p:cNvSpPr txBox="1"/>
          <p:nvPr/>
        </p:nvSpPr>
        <p:spPr>
          <a:xfrm>
            <a:off x="3184272" y="3228475"/>
            <a:ext cx="764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05. 기대 효과 및 활용 방안</a:t>
            </a:r>
            <a:endParaRPr b="0" i="0" sz="4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0636" y="-621583"/>
            <a:ext cx="3611312" cy="31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6659" y="1881604"/>
            <a:ext cx="598474" cy="228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41364" y="4697741"/>
            <a:ext cx="2760227" cy="269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896" y="3046679"/>
            <a:ext cx="812056" cy="12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0015" y="3936482"/>
            <a:ext cx="5863284" cy="17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46fc9e6f80_0_272"/>
          <p:cNvSpPr/>
          <p:nvPr/>
        </p:nvSpPr>
        <p:spPr>
          <a:xfrm>
            <a:off x="954288" y="1211786"/>
            <a:ext cx="3006000" cy="2113800"/>
          </a:xfrm>
          <a:prstGeom prst="roundRect">
            <a:avLst>
              <a:gd fmla="val 16667" name="adj"/>
            </a:avLst>
          </a:prstGeom>
          <a:solidFill>
            <a:srgbClr val="E9EEDE"/>
          </a:solidFill>
          <a:ln>
            <a:noFill/>
          </a:ln>
          <a:effectLst>
            <a:outerShdw blurRad="50800" rotWithShape="0" algn="tl" dir="2700000" dist="50800">
              <a:srgbClr val="84A091">
                <a:alpha val="5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46fc9e6f80_0_272"/>
          <p:cNvSpPr/>
          <p:nvPr/>
        </p:nvSpPr>
        <p:spPr>
          <a:xfrm>
            <a:off x="4593013" y="1209201"/>
            <a:ext cx="3006000" cy="2113800"/>
          </a:xfrm>
          <a:prstGeom prst="roundRect">
            <a:avLst>
              <a:gd fmla="val 16667" name="adj"/>
            </a:avLst>
          </a:prstGeom>
          <a:solidFill>
            <a:srgbClr val="D5DEC0"/>
          </a:solidFill>
          <a:ln>
            <a:noFill/>
          </a:ln>
          <a:effectLst>
            <a:outerShdw blurRad="50800" rotWithShape="0" algn="tl" dir="2700000" dist="50800">
              <a:srgbClr val="84A091">
                <a:alpha val="5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46fc9e6f80_0_272"/>
          <p:cNvSpPr/>
          <p:nvPr/>
        </p:nvSpPr>
        <p:spPr>
          <a:xfrm>
            <a:off x="8231738" y="1209201"/>
            <a:ext cx="3006000" cy="2113800"/>
          </a:xfrm>
          <a:prstGeom prst="roundRect">
            <a:avLst>
              <a:gd fmla="val 16667" name="adj"/>
            </a:avLst>
          </a:prstGeom>
          <a:solidFill>
            <a:srgbClr val="9EB4A8"/>
          </a:solidFill>
          <a:ln>
            <a:noFill/>
          </a:ln>
          <a:effectLst>
            <a:outerShdw blurRad="50800" rotWithShape="0" algn="tl" dir="2700000" dist="50800">
              <a:srgbClr val="84A091">
                <a:alpha val="5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46fc9e6f80_0_272"/>
          <p:cNvSpPr txBox="1"/>
          <p:nvPr/>
        </p:nvSpPr>
        <p:spPr>
          <a:xfrm>
            <a:off x="606286" y="3509678"/>
            <a:ext cx="3702000" cy="2608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자연 보호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과학 기술 선제 적용이 가능해져 수중 생태계 유지가 가능해진다.</a:t>
            </a:r>
            <a:endParaRPr b="0" i="0" sz="1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물 속 산소량이 높아져 동식물의 폐사 위험이 낮아진다.</a:t>
            </a:r>
            <a:endParaRPr b="0" i="0" sz="1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46fc9e6f80_0_272"/>
          <p:cNvSpPr txBox="1"/>
          <p:nvPr/>
        </p:nvSpPr>
        <p:spPr>
          <a:xfrm>
            <a:off x="4245003" y="3509678"/>
            <a:ext cx="3702000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국민 안전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녹조로 인한 ‘수돗물, 농산물, 레포츠 시설 등’ 이용 위험도에서 벗어나 안전한 생활을 지킬 수 있다.</a:t>
            </a:r>
            <a:endParaRPr b="0" i="0" sz="1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46fc9e6f80_0_272"/>
          <p:cNvSpPr txBox="1"/>
          <p:nvPr/>
        </p:nvSpPr>
        <p:spPr>
          <a:xfrm>
            <a:off x="7883719" y="3509678"/>
            <a:ext cx="3702000" cy="2654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정부 대응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유역에 맞는 녹조관리 통합 플랫폼 구축에 용이</a:t>
            </a:r>
            <a:endParaRPr b="0" i="0" sz="1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녹조 모니터링 및 예보기술을 통하여 선제적인 상황 대처 가능</a:t>
            </a:r>
            <a:endParaRPr b="0" i="0" sz="1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정수처리비용 감소 효과 기대</a:t>
            </a:r>
            <a:endParaRPr b="0" i="0" sz="1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g146fc9e6f80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2700" y="616824"/>
            <a:ext cx="739540" cy="11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46fc9e6f80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8096" y="122809"/>
            <a:ext cx="663236" cy="100566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46fc9e6f80_0_272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146fc9e6f80_0_272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기대효과 및 활용 방안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5-1. 기대효과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g146fc9e6f80_0_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2925" y="1384288"/>
            <a:ext cx="1763625" cy="176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g146fc9e6f80_0_272"/>
          <p:cNvCxnSpPr/>
          <p:nvPr/>
        </p:nvCxnSpPr>
        <p:spPr>
          <a:xfrm>
            <a:off x="4266750" y="1285375"/>
            <a:ext cx="15900" cy="4756200"/>
          </a:xfrm>
          <a:prstGeom prst="straightConnector1">
            <a:avLst/>
          </a:prstGeom>
          <a:noFill/>
          <a:ln cap="flat" cmpd="sng" w="9525">
            <a:solidFill>
              <a:srgbClr val="00500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9" name="Google Shape;559;g146fc9e6f80_0_272"/>
          <p:cNvCxnSpPr/>
          <p:nvPr/>
        </p:nvCxnSpPr>
        <p:spPr>
          <a:xfrm>
            <a:off x="7907413" y="1285375"/>
            <a:ext cx="15900" cy="4756200"/>
          </a:xfrm>
          <a:prstGeom prst="straightConnector1">
            <a:avLst/>
          </a:prstGeom>
          <a:noFill/>
          <a:ln cap="flat" cmpd="sng" w="9525">
            <a:solidFill>
              <a:srgbClr val="00500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0" name="Google Shape;560;g146fc9e6f80_0_2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4213" y="1128475"/>
            <a:ext cx="3131125" cy="22804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50800">
              <a:srgbClr val="84A091">
                <a:alpha val="55686"/>
              </a:srgbClr>
            </a:outerShdw>
          </a:effectLst>
        </p:spPr>
      </p:pic>
      <p:pic>
        <p:nvPicPr>
          <p:cNvPr id="561" name="Google Shape;561;g146fc9e6f80_0_2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7588" y="1301387"/>
            <a:ext cx="2759400" cy="19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4748a49c32_0_16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4748a49c32_0_16"/>
          <p:cNvSpPr txBox="1"/>
          <p:nvPr/>
        </p:nvSpPr>
        <p:spPr>
          <a:xfrm>
            <a:off x="1029201" y="349350"/>
            <a:ext cx="401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기대효과 및 활용 방안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5-2. 웹페이지 구현을 통한 서비스 제공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8" name="Google Shape;568;g14748a49c32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57200"/>
            <a:ext cx="8006252" cy="41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4748a49c32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4611700"/>
            <a:ext cx="8006251" cy="232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14748a49c32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4627" y="3584344"/>
            <a:ext cx="3728547" cy="267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14748a49c32_0_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2302" y="519775"/>
            <a:ext cx="3728547" cy="27309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g14748a49c32_0_16"/>
          <p:cNvCxnSpPr/>
          <p:nvPr/>
        </p:nvCxnSpPr>
        <p:spPr>
          <a:xfrm flipH="1" rot="10800000">
            <a:off x="7761325" y="781525"/>
            <a:ext cx="964500" cy="38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73" name="Google Shape;573;g14748a49c32_0_16"/>
          <p:cNvCxnSpPr/>
          <p:nvPr/>
        </p:nvCxnSpPr>
        <p:spPr>
          <a:xfrm flipH="1" rot="10800000">
            <a:off x="7761325" y="6203025"/>
            <a:ext cx="1105500" cy="4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574" name="Google Shape;574;g14748a49c32_0_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850" y="4919725"/>
            <a:ext cx="77533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4748a49c32_0_16"/>
          <p:cNvPicPr preferRelativeResize="0"/>
          <p:nvPr/>
        </p:nvPicPr>
        <p:blipFill rotWithShape="1">
          <a:blip r:embed="rId8">
            <a:alphaModFix/>
          </a:blip>
          <a:srcRect b="14679" l="2479" r="-2479" t="-14679"/>
          <a:stretch/>
        </p:blipFill>
        <p:spPr>
          <a:xfrm>
            <a:off x="4731175" y="4632313"/>
            <a:ext cx="3301025" cy="2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14748a49c32_0_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9850" y="6605650"/>
            <a:ext cx="3301025" cy="2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/>
        </p:nvSpPr>
        <p:spPr>
          <a:xfrm>
            <a:off x="2828925" y="3266077"/>
            <a:ext cx="609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01. 프로젝트 배경 및 소개</a:t>
            </a:r>
            <a:endParaRPr b="0" i="0" sz="4000" u="none" cap="none" strike="noStrike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1364" y="4697741"/>
            <a:ext cx="2760227" cy="269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896" y="3046679"/>
            <a:ext cx="812056" cy="12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66051" y="-621583"/>
            <a:ext cx="3611312" cy="31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56659" y="1881604"/>
            <a:ext cx="598474" cy="228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94790" y="3974082"/>
            <a:ext cx="5863284" cy="17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509c230f9b_1_14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1509c230f9b_1_14"/>
          <p:cNvSpPr txBox="1"/>
          <p:nvPr/>
        </p:nvSpPr>
        <p:spPr>
          <a:xfrm>
            <a:off x="1029201" y="349350"/>
            <a:ext cx="401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기대효과 및 활용 방안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5-2. 웹페이지 구현을 통한 서비스 제공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3" name="Google Shape;583;g1509c230f9b_1_14"/>
          <p:cNvPicPr preferRelativeResize="0"/>
          <p:nvPr/>
        </p:nvPicPr>
        <p:blipFill rotWithShape="1">
          <a:blip r:embed="rId3">
            <a:alphaModFix/>
          </a:blip>
          <a:srcRect b="1573" l="0" r="0" t="2419"/>
          <a:stretch/>
        </p:blipFill>
        <p:spPr>
          <a:xfrm>
            <a:off x="6643050" y="1872425"/>
            <a:ext cx="4689151" cy="36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1509c230f9b_1_14"/>
          <p:cNvSpPr txBox="1"/>
          <p:nvPr/>
        </p:nvSpPr>
        <p:spPr>
          <a:xfrm>
            <a:off x="180000" y="6019550"/>
            <a:ext cx="61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g1509c230f9b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675" y="1872414"/>
            <a:ext cx="4906300" cy="36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"/>
          <p:cNvSpPr txBox="1"/>
          <p:nvPr/>
        </p:nvSpPr>
        <p:spPr>
          <a:xfrm>
            <a:off x="1635528" y="1650831"/>
            <a:ext cx="2240645" cy="310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 데이터 청년 캠퍼스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0"/>
          <p:cNvSpPr txBox="1"/>
          <p:nvPr/>
        </p:nvSpPr>
        <p:spPr>
          <a:xfrm>
            <a:off x="3933825" y="2879400"/>
            <a:ext cx="499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ko-KR" sz="6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0" i="0" sz="66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0636" y="-621583"/>
            <a:ext cx="3611312" cy="31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6659" y="1881604"/>
            <a:ext cx="598474" cy="228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41364" y="4697741"/>
            <a:ext cx="2760227" cy="269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896" y="3046679"/>
            <a:ext cx="812056" cy="123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>
            <p:ph type="title"/>
          </p:nvPr>
        </p:nvSpPr>
        <p:spPr>
          <a:xfrm>
            <a:off x="358950" y="763425"/>
            <a:ext cx="75888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낙동강 조류경보 경계 단계</a:t>
            </a:r>
            <a:endParaRPr sz="3200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358940" y="426236"/>
            <a:ext cx="291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226" y="1452730"/>
            <a:ext cx="1325036" cy="8999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1586361" y="1517949"/>
            <a:ext cx="454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실지렁이 나온 낙동강 비상…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"수돗물서 녹조 독성물질 나왔다"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7856" y="763421"/>
            <a:ext cx="2927719" cy="5554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4"/>
          <p:cNvGrpSpPr/>
          <p:nvPr/>
        </p:nvGrpSpPr>
        <p:grpSpPr>
          <a:xfrm>
            <a:off x="358940" y="2352682"/>
            <a:ext cx="6846410" cy="4402484"/>
            <a:chOff x="358940" y="2352683"/>
            <a:chExt cx="6846410" cy="4402484"/>
          </a:xfrm>
        </p:grpSpPr>
        <p:pic>
          <p:nvPicPr>
            <p:cNvPr id="134" name="Google Shape;134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8940" y="2352683"/>
              <a:ext cx="6266144" cy="4067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4"/>
            <p:cNvSpPr txBox="1"/>
            <p:nvPr/>
          </p:nvSpPr>
          <p:spPr>
            <a:xfrm>
              <a:off x="490226" y="6541882"/>
              <a:ext cx="6715124" cy="21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-KR" sz="800" u="none" cap="none" strike="noStrike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https://www.joongang.co.kr/article/25095812</a:t>
              </a:r>
              <a:endPara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" name="Google Shape;136;p4"/>
            <p:cNvGrpSpPr/>
            <p:nvPr/>
          </p:nvGrpSpPr>
          <p:grpSpPr>
            <a:xfrm>
              <a:off x="2156662" y="4000168"/>
              <a:ext cx="3872663" cy="163972"/>
              <a:chOff x="8129589" y="12541250"/>
              <a:chExt cx="5135563" cy="992188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129589" y="12541250"/>
                <a:ext cx="5135563" cy="444500"/>
              </a:xfrm>
              <a:custGeom>
                <a:rect b="b" l="l" r="r" t="t"/>
                <a:pathLst>
                  <a:path extrusionOk="0" h="280" w="3235">
                    <a:moveTo>
                      <a:pt x="72" y="0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16" y="11"/>
                    </a:lnTo>
                    <a:lnTo>
                      <a:pt x="11" y="29"/>
                    </a:lnTo>
                    <a:lnTo>
                      <a:pt x="6" y="53"/>
                    </a:lnTo>
                    <a:lnTo>
                      <a:pt x="3" y="83"/>
                    </a:lnTo>
                    <a:lnTo>
                      <a:pt x="0" y="110"/>
                    </a:lnTo>
                    <a:lnTo>
                      <a:pt x="3" y="136"/>
                    </a:lnTo>
                    <a:lnTo>
                      <a:pt x="6" y="155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35" y="190"/>
                    </a:lnTo>
                    <a:lnTo>
                      <a:pt x="61" y="208"/>
                    </a:lnTo>
                    <a:lnTo>
                      <a:pt x="90" y="224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62" y="232"/>
                    </a:lnTo>
                    <a:lnTo>
                      <a:pt x="207" y="230"/>
                    </a:lnTo>
                    <a:lnTo>
                      <a:pt x="294" y="227"/>
                    </a:lnTo>
                    <a:lnTo>
                      <a:pt x="294" y="227"/>
                    </a:lnTo>
                    <a:lnTo>
                      <a:pt x="355" y="227"/>
                    </a:lnTo>
                    <a:lnTo>
                      <a:pt x="355" y="227"/>
                    </a:lnTo>
                    <a:lnTo>
                      <a:pt x="415" y="227"/>
                    </a:lnTo>
                    <a:lnTo>
                      <a:pt x="415" y="227"/>
                    </a:lnTo>
                    <a:lnTo>
                      <a:pt x="455" y="227"/>
                    </a:lnTo>
                    <a:lnTo>
                      <a:pt x="455" y="227"/>
                    </a:lnTo>
                    <a:lnTo>
                      <a:pt x="643" y="224"/>
                    </a:lnTo>
                    <a:lnTo>
                      <a:pt x="828" y="224"/>
                    </a:lnTo>
                    <a:lnTo>
                      <a:pt x="828" y="224"/>
                    </a:lnTo>
                    <a:lnTo>
                      <a:pt x="1578" y="222"/>
                    </a:lnTo>
                    <a:lnTo>
                      <a:pt x="3103" y="222"/>
                    </a:lnTo>
                    <a:lnTo>
                      <a:pt x="3103" y="222"/>
                    </a:lnTo>
                    <a:lnTo>
                      <a:pt x="3105" y="224"/>
                    </a:lnTo>
                    <a:lnTo>
                      <a:pt x="3108" y="227"/>
                    </a:lnTo>
                    <a:lnTo>
                      <a:pt x="3113" y="238"/>
                    </a:lnTo>
                    <a:lnTo>
                      <a:pt x="3116" y="256"/>
                    </a:lnTo>
                    <a:lnTo>
                      <a:pt x="3116" y="278"/>
                    </a:lnTo>
                    <a:lnTo>
                      <a:pt x="3116" y="278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8" y="278"/>
                    </a:lnTo>
                    <a:lnTo>
                      <a:pt x="3211" y="270"/>
                    </a:lnTo>
                    <a:lnTo>
                      <a:pt x="3222" y="240"/>
                    </a:lnTo>
                    <a:lnTo>
                      <a:pt x="3227" y="203"/>
                    </a:lnTo>
                    <a:lnTo>
                      <a:pt x="3232" y="158"/>
                    </a:lnTo>
                    <a:lnTo>
                      <a:pt x="3235" y="112"/>
                    </a:lnTo>
                    <a:lnTo>
                      <a:pt x="3232" y="75"/>
                    </a:lnTo>
                    <a:lnTo>
                      <a:pt x="3227" y="45"/>
                    </a:lnTo>
                    <a:lnTo>
                      <a:pt x="3224" y="37"/>
                    </a:lnTo>
                    <a:lnTo>
                      <a:pt x="3219" y="35"/>
                    </a:lnTo>
                    <a:lnTo>
                      <a:pt x="3219" y="35"/>
                    </a:lnTo>
                    <a:lnTo>
                      <a:pt x="3108" y="24"/>
                    </a:lnTo>
                    <a:lnTo>
                      <a:pt x="2997" y="19"/>
                    </a:lnTo>
                    <a:lnTo>
                      <a:pt x="2886" y="13"/>
                    </a:lnTo>
                    <a:lnTo>
                      <a:pt x="2775" y="11"/>
                    </a:lnTo>
                    <a:lnTo>
                      <a:pt x="2553" y="11"/>
                    </a:lnTo>
                    <a:lnTo>
                      <a:pt x="2334" y="11"/>
                    </a:lnTo>
                    <a:lnTo>
                      <a:pt x="2334" y="11"/>
                    </a:lnTo>
                    <a:lnTo>
                      <a:pt x="1890" y="8"/>
                    </a:lnTo>
                    <a:lnTo>
                      <a:pt x="1890" y="8"/>
                    </a:lnTo>
                    <a:lnTo>
                      <a:pt x="1692" y="8"/>
                    </a:lnTo>
                    <a:lnTo>
                      <a:pt x="1493" y="13"/>
                    </a:lnTo>
                    <a:lnTo>
                      <a:pt x="1493" y="13"/>
                    </a:lnTo>
                    <a:lnTo>
                      <a:pt x="1306" y="24"/>
                    </a:lnTo>
                    <a:lnTo>
                      <a:pt x="1121" y="37"/>
                    </a:lnTo>
                    <a:lnTo>
                      <a:pt x="936" y="48"/>
                    </a:lnTo>
                    <a:lnTo>
                      <a:pt x="841" y="53"/>
                    </a:lnTo>
                    <a:lnTo>
                      <a:pt x="748" y="56"/>
                    </a:lnTo>
                    <a:lnTo>
                      <a:pt x="748" y="56"/>
                    </a:lnTo>
                    <a:lnTo>
                      <a:pt x="656" y="59"/>
                    </a:lnTo>
                    <a:lnTo>
                      <a:pt x="656" y="59"/>
                    </a:lnTo>
                    <a:lnTo>
                      <a:pt x="521" y="56"/>
                    </a:lnTo>
                    <a:lnTo>
                      <a:pt x="452" y="51"/>
                    </a:lnTo>
                    <a:lnTo>
                      <a:pt x="386" y="45"/>
                    </a:lnTo>
                    <a:lnTo>
                      <a:pt x="386" y="45"/>
                    </a:lnTo>
                    <a:lnTo>
                      <a:pt x="299" y="37"/>
                    </a:lnTo>
                    <a:lnTo>
                      <a:pt x="212" y="21"/>
                    </a:lnTo>
                    <a:lnTo>
                      <a:pt x="212" y="21"/>
                    </a:lnTo>
                    <a:lnTo>
                      <a:pt x="141" y="8"/>
                    </a:lnTo>
                    <a:lnTo>
                      <a:pt x="10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129589" y="12541250"/>
                <a:ext cx="5135563" cy="444500"/>
              </a:xfrm>
              <a:custGeom>
                <a:rect b="b" l="l" r="r" t="t"/>
                <a:pathLst>
                  <a:path extrusionOk="0" h="280" w="3235">
                    <a:moveTo>
                      <a:pt x="72" y="0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16" y="11"/>
                    </a:lnTo>
                    <a:lnTo>
                      <a:pt x="11" y="29"/>
                    </a:lnTo>
                    <a:lnTo>
                      <a:pt x="6" y="53"/>
                    </a:lnTo>
                    <a:lnTo>
                      <a:pt x="3" y="83"/>
                    </a:lnTo>
                    <a:lnTo>
                      <a:pt x="0" y="110"/>
                    </a:lnTo>
                    <a:lnTo>
                      <a:pt x="3" y="136"/>
                    </a:lnTo>
                    <a:lnTo>
                      <a:pt x="6" y="155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35" y="190"/>
                    </a:lnTo>
                    <a:lnTo>
                      <a:pt x="61" y="208"/>
                    </a:lnTo>
                    <a:lnTo>
                      <a:pt x="90" y="224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62" y="232"/>
                    </a:lnTo>
                    <a:lnTo>
                      <a:pt x="207" y="230"/>
                    </a:lnTo>
                    <a:lnTo>
                      <a:pt x="294" y="227"/>
                    </a:lnTo>
                    <a:lnTo>
                      <a:pt x="294" y="227"/>
                    </a:lnTo>
                    <a:lnTo>
                      <a:pt x="355" y="227"/>
                    </a:lnTo>
                    <a:lnTo>
                      <a:pt x="355" y="227"/>
                    </a:lnTo>
                    <a:lnTo>
                      <a:pt x="415" y="227"/>
                    </a:lnTo>
                    <a:lnTo>
                      <a:pt x="415" y="227"/>
                    </a:lnTo>
                    <a:lnTo>
                      <a:pt x="455" y="227"/>
                    </a:lnTo>
                    <a:lnTo>
                      <a:pt x="455" y="227"/>
                    </a:lnTo>
                    <a:lnTo>
                      <a:pt x="643" y="224"/>
                    </a:lnTo>
                    <a:lnTo>
                      <a:pt x="828" y="224"/>
                    </a:lnTo>
                    <a:lnTo>
                      <a:pt x="828" y="224"/>
                    </a:lnTo>
                    <a:lnTo>
                      <a:pt x="1578" y="222"/>
                    </a:lnTo>
                    <a:lnTo>
                      <a:pt x="3103" y="222"/>
                    </a:lnTo>
                    <a:lnTo>
                      <a:pt x="3103" y="222"/>
                    </a:lnTo>
                    <a:lnTo>
                      <a:pt x="3105" y="224"/>
                    </a:lnTo>
                    <a:lnTo>
                      <a:pt x="3108" y="227"/>
                    </a:lnTo>
                    <a:lnTo>
                      <a:pt x="3113" y="238"/>
                    </a:lnTo>
                    <a:lnTo>
                      <a:pt x="3116" y="256"/>
                    </a:lnTo>
                    <a:lnTo>
                      <a:pt x="3116" y="278"/>
                    </a:lnTo>
                    <a:lnTo>
                      <a:pt x="3116" y="278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8" y="278"/>
                    </a:lnTo>
                    <a:lnTo>
                      <a:pt x="3211" y="270"/>
                    </a:lnTo>
                    <a:lnTo>
                      <a:pt x="3222" y="240"/>
                    </a:lnTo>
                    <a:lnTo>
                      <a:pt x="3227" y="203"/>
                    </a:lnTo>
                    <a:lnTo>
                      <a:pt x="3232" y="158"/>
                    </a:lnTo>
                    <a:lnTo>
                      <a:pt x="3235" y="112"/>
                    </a:lnTo>
                    <a:lnTo>
                      <a:pt x="3232" y="75"/>
                    </a:lnTo>
                    <a:lnTo>
                      <a:pt x="3227" y="45"/>
                    </a:lnTo>
                    <a:lnTo>
                      <a:pt x="3224" y="37"/>
                    </a:lnTo>
                    <a:lnTo>
                      <a:pt x="3219" y="35"/>
                    </a:lnTo>
                    <a:lnTo>
                      <a:pt x="3219" y="35"/>
                    </a:lnTo>
                    <a:lnTo>
                      <a:pt x="3108" y="24"/>
                    </a:lnTo>
                    <a:lnTo>
                      <a:pt x="2997" y="19"/>
                    </a:lnTo>
                    <a:lnTo>
                      <a:pt x="2886" y="13"/>
                    </a:lnTo>
                    <a:lnTo>
                      <a:pt x="2775" y="11"/>
                    </a:lnTo>
                    <a:lnTo>
                      <a:pt x="2553" y="11"/>
                    </a:lnTo>
                    <a:lnTo>
                      <a:pt x="2334" y="11"/>
                    </a:lnTo>
                    <a:lnTo>
                      <a:pt x="2334" y="11"/>
                    </a:lnTo>
                    <a:lnTo>
                      <a:pt x="1890" y="8"/>
                    </a:lnTo>
                    <a:lnTo>
                      <a:pt x="1890" y="8"/>
                    </a:lnTo>
                    <a:lnTo>
                      <a:pt x="1692" y="8"/>
                    </a:lnTo>
                    <a:lnTo>
                      <a:pt x="1493" y="13"/>
                    </a:lnTo>
                    <a:lnTo>
                      <a:pt x="1493" y="13"/>
                    </a:lnTo>
                    <a:lnTo>
                      <a:pt x="1306" y="24"/>
                    </a:lnTo>
                    <a:lnTo>
                      <a:pt x="1121" y="37"/>
                    </a:lnTo>
                    <a:lnTo>
                      <a:pt x="936" y="48"/>
                    </a:lnTo>
                    <a:lnTo>
                      <a:pt x="841" y="53"/>
                    </a:lnTo>
                    <a:lnTo>
                      <a:pt x="748" y="56"/>
                    </a:lnTo>
                    <a:lnTo>
                      <a:pt x="748" y="56"/>
                    </a:lnTo>
                    <a:lnTo>
                      <a:pt x="656" y="59"/>
                    </a:lnTo>
                    <a:lnTo>
                      <a:pt x="656" y="59"/>
                    </a:lnTo>
                    <a:lnTo>
                      <a:pt x="521" y="56"/>
                    </a:lnTo>
                    <a:lnTo>
                      <a:pt x="452" y="51"/>
                    </a:lnTo>
                    <a:lnTo>
                      <a:pt x="386" y="45"/>
                    </a:lnTo>
                    <a:lnTo>
                      <a:pt x="386" y="45"/>
                    </a:lnTo>
                    <a:lnTo>
                      <a:pt x="299" y="37"/>
                    </a:lnTo>
                    <a:lnTo>
                      <a:pt x="212" y="21"/>
                    </a:lnTo>
                    <a:lnTo>
                      <a:pt x="212" y="21"/>
                    </a:lnTo>
                    <a:lnTo>
                      <a:pt x="141" y="8"/>
                    </a:lnTo>
                    <a:lnTo>
                      <a:pt x="106" y="0"/>
                    </a:lnTo>
                    <a:lnTo>
                      <a:pt x="72" y="0"/>
                    </a:lnTo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67689" y="12919075"/>
                <a:ext cx="4908550" cy="355600"/>
              </a:xfrm>
              <a:custGeom>
                <a:rect b="b" l="l" r="r" t="t"/>
                <a:pathLst>
                  <a:path extrusionOk="0" h="224" w="3092">
                    <a:moveTo>
                      <a:pt x="95" y="0"/>
                    </a:moveTo>
                    <a:lnTo>
                      <a:pt x="95" y="0"/>
                    </a:lnTo>
                    <a:lnTo>
                      <a:pt x="58" y="5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9" y="18"/>
                    </a:lnTo>
                    <a:lnTo>
                      <a:pt x="16" y="24"/>
                    </a:lnTo>
                    <a:lnTo>
                      <a:pt x="8" y="45"/>
                    </a:lnTo>
                    <a:lnTo>
                      <a:pt x="3" y="72"/>
                    </a:lnTo>
                    <a:lnTo>
                      <a:pt x="0" y="104"/>
                    </a:lnTo>
                    <a:lnTo>
                      <a:pt x="0" y="136"/>
                    </a:lnTo>
                    <a:lnTo>
                      <a:pt x="0" y="165"/>
                    </a:lnTo>
                    <a:lnTo>
                      <a:pt x="6" y="184"/>
                    </a:lnTo>
                    <a:lnTo>
                      <a:pt x="8" y="192"/>
                    </a:lnTo>
                    <a:lnTo>
                      <a:pt x="11" y="195"/>
                    </a:lnTo>
                    <a:lnTo>
                      <a:pt x="11" y="195"/>
                    </a:lnTo>
                    <a:lnTo>
                      <a:pt x="58" y="205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46" y="197"/>
                    </a:lnTo>
                    <a:lnTo>
                      <a:pt x="183" y="184"/>
                    </a:lnTo>
                    <a:lnTo>
                      <a:pt x="259" y="163"/>
                    </a:lnTo>
                    <a:lnTo>
                      <a:pt x="338" y="147"/>
                    </a:lnTo>
                    <a:lnTo>
                      <a:pt x="418" y="133"/>
                    </a:lnTo>
                    <a:lnTo>
                      <a:pt x="500" y="125"/>
                    </a:lnTo>
                    <a:lnTo>
                      <a:pt x="579" y="120"/>
                    </a:lnTo>
                    <a:lnTo>
                      <a:pt x="661" y="115"/>
                    </a:lnTo>
                    <a:lnTo>
                      <a:pt x="740" y="112"/>
                    </a:lnTo>
                    <a:lnTo>
                      <a:pt x="740" y="112"/>
                    </a:lnTo>
                    <a:lnTo>
                      <a:pt x="848" y="112"/>
                    </a:lnTo>
                    <a:lnTo>
                      <a:pt x="848" y="112"/>
                    </a:lnTo>
                    <a:lnTo>
                      <a:pt x="991" y="115"/>
                    </a:lnTo>
                    <a:lnTo>
                      <a:pt x="1136" y="117"/>
                    </a:lnTo>
                    <a:lnTo>
                      <a:pt x="1422" y="128"/>
                    </a:lnTo>
                    <a:lnTo>
                      <a:pt x="1422" y="128"/>
                    </a:lnTo>
                    <a:lnTo>
                      <a:pt x="1599" y="133"/>
                    </a:lnTo>
                    <a:lnTo>
                      <a:pt x="1779" y="133"/>
                    </a:lnTo>
                    <a:lnTo>
                      <a:pt x="1958" y="133"/>
                    </a:lnTo>
                    <a:lnTo>
                      <a:pt x="2135" y="136"/>
                    </a:lnTo>
                    <a:lnTo>
                      <a:pt x="2135" y="136"/>
                    </a:lnTo>
                    <a:lnTo>
                      <a:pt x="2484" y="144"/>
                    </a:lnTo>
                    <a:lnTo>
                      <a:pt x="2659" y="147"/>
                    </a:lnTo>
                    <a:lnTo>
                      <a:pt x="2833" y="147"/>
                    </a:lnTo>
                    <a:lnTo>
                      <a:pt x="2833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9" y="149"/>
                    </a:lnTo>
                    <a:lnTo>
                      <a:pt x="2902" y="155"/>
                    </a:lnTo>
                    <a:lnTo>
                      <a:pt x="2907" y="171"/>
                    </a:lnTo>
                    <a:lnTo>
                      <a:pt x="2910" y="195"/>
                    </a:lnTo>
                    <a:lnTo>
                      <a:pt x="2910" y="224"/>
                    </a:lnTo>
                    <a:lnTo>
                      <a:pt x="3063" y="224"/>
                    </a:lnTo>
                    <a:lnTo>
                      <a:pt x="3063" y="224"/>
                    </a:lnTo>
                    <a:lnTo>
                      <a:pt x="3068" y="224"/>
                    </a:lnTo>
                    <a:lnTo>
                      <a:pt x="3071" y="219"/>
                    </a:lnTo>
                    <a:lnTo>
                      <a:pt x="3079" y="205"/>
                    </a:lnTo>
                    <a:lnTo>
                      <a:pt x="3084" y="184"/>
                    </a:lnTo>
                    <a:lnTo>
                      <a:pt x="3087" y="157"/>
                    </a:lnTo>
                    <a:lnTo>
                      <a:pt x="3092" y="99"/>
                    </a:lnTo>
                    <a:lnTo>
                      <a:pt x="3092" y="40"/>
                    </a:lnTo>
                    <a:lnTo>
                      <a:pt x="3092" y="40"/>
                    </a:lnTo>
                    <a:lnTo>
                      <a:pt x="2495" y="24"/>
                    </a:lnTo>
                    <a:lnTo>
                      <a:pt x="2193" y="16"/>
                    </a:lnTo>
                    <a:lnTo>
                      <a:pt x="1895" y="13"/>
                    </a:lnTo>
                    <a:lnTo>
                      <a:pt x="1895" y="13"/>
                    </a:lnTo>
                    <a:lnTo>
                      <a:pt x="1668" y="16"/>
                    </a:lnTo>
                    <a:lnTo>
                      <a:pt x="1438" y="21"/>
                    </a:lnTo>
                    <a:lnTo>
                      <a:pt x="1438" y="21"/>
                    </a:lnTo>
                    <a:lnTo>
                      <a:pt x="1250" y="32"/>
                    </a:lnTo>
                    <a:lnTo>
                      <a:pt x="1060" y="42"/>
                    </a:lnTo>
                    <a:lnTo>
                      <a:pt x="870" y="56"/>
                    </a:lnTo>
                    <a:lnTo>
                      <a:pt x="777" y="58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13" y="61"/>
                    </a:lnTo>
                    <a:lnTo>
                      <a:pt x="613" y="61"/>
                    </a:lnTo>
                    <a:lnTo>
                      <a:pt x="539" y="61"/>
                    </a:lnTo>
                    <a:lnTo>
                      <a:pt x="465" y="58"/>
                    </a:lnTo>
                    <a:lnTo>
                      <a:pt x="391" y="53"/>
                    </a:lnTo>
                    <a:lnTo>
                      <a:pt x="320" y="45"/>
                    </a:lnTo>
                    <a:lnTo>
                      <a:pt x="320" y="45"/>
                    </a:lnTo>
                    <a:lnTo>
                      <a:pt x="265" y="37"/>
                    </a:lnTo>
                    <a:lnTo>
                      <a:pt x="206" y="29"/>
                    </a:lnTo>
                    <a:lnTo>
                      <a:pt x="151" y="16"/>
                    </a:lnTo>
                    <a:lnTo>
                      <a:pt x="124" y="8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67689" y="12919075"/>
                <a:ext cx="4908550" cy="355600"/>
              </a:xfrm>
              <a:custGeom>
                <a:rect b="b" l="l" r="r" t="t"/>
                <a:pathLst>
                  <a:path extrusionOk="0" h="224" w="3092">
                    <a:moveTo>
                      <a:pt x="95" y="0"/>
                    </a:moveTo>
                    <a:lnTo>
                      <a:pt x="95" y="0"/>
                    </a:lnTo>
                    <a:lnTo>
                      <a:pt x="58" y="5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9" y="18"/>
                    </a:lnTo>
                    <a:lnTo>
                      <a:pt x="16" y="24"/>
                    </a:lnTo>
                    <a:lnTo>
                      <a:pt x="8" y="45"/>
                    </a:lnTo>
                    <a:lnTo>
                      <a:pt x="3" y="72"/>
                    </a:lnTo>
                    <a:lnTo>
                      <a:pt x="0" y="104"/>
                    </a:lnTo>
                    <a:lnTo>
                      <a:pt x="0" y="136"/>
                    </a:lnTo>
                    <a:lnTo>
                      <a:pt x="0" y="165"/>
                    </a:lnTo>
                    <a:lnTo>
                      <a:pt x="6" y="184"/>
                    </a:lnTo>
                    <a:lnTo>
                      <a:pt x="8" y="192"/>
                    </a:lnTo>
                    <a:lnTo>
                      <a:pt x="11" y="195"/>
                    </a:lnTo>
                    <a:lnTo>
                      <a:pt x="11" y="195"/>
                    </a:lnTo>
                    <a:lnTo>
                      <a:pt x="58" y="205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46" y="197"/>
                    </a:lnTo>
                    <a:lnTo>
                      <a:pt x="183" y="184"/>
                    </a:lnTo>
                    <a:lnTo>
                      <a:pt x="259" y="163"/>
                    </a:lnTo>
                    <a:lnTo>
                      <a:pt x="338" y="147"/>
                    </a:lnTo>
                    <a:lnTo>
                      <a:pt x="418" y="133"/>
                    </a:lnTo>
                    <a:lnTo>
                      <a:pt x="500" y="125"/>
                    </a:lnTo>
                    <a:lnTo>
                      <a:pt x="579" y="120"/>
                    </a:lnTo>
                    <a:lnTo>
                      <a:pt x="661" y="115"/>
                    </a:lnTo>
                    <a:lnTo>
                      <a:pt x="740" y="112"/>
                    </a:lnTo>
                    <a:lnTo>
                      <a:pt x="740" y="112"/>
                    </a:lnTo>
                    <a:lnTo>
                      <a:pt x="848" y="112"/>
                    </a:lnTo>
                    <a:lnTo>
                      <a:pt x="848" y="112"/>
                    </a:lnTo>
                    <a:lnTo>
                      <a:pt x="991" y="115"/>
                    </a:lnTo>
                    <a:lnTo>
                      <a:pt x="1136" y="117"/>
                    </a:lnTo>
                    <a:lnTo>
                      <a:pt x="1422" y="128"/>
                    </a:lnTo>
                    <a:lnTo>
                      <a:pt x="1422" y="128"/>
                    </a:lnTo>
                    <a:lnTo>
                      <a:pt x="1599" y="133"/>
                    </a:lnTo>
                    <a:lnTo>
                      <a:pt x="1779" y="133"/>
                    </a:lnTo>
                    <a:lnTo>
                      <a:pt x="1958" y="133"/>
                    </a:lnTo>
                    <a:lnTo>
                      <a:pt x="2135" y="136"/>
                    </a:lnTo>
                    <a:lnTo>
                      <a:pt x="2135" y="136"/>
                    </a:lnTo>
                    <a:lnTo>
                      <a:pt x="2484" y="144"/>
                    </a:lnTo>
                    <a:lnTo>
                      <a:pt x="2659" y="147"/>
                    </a:lnTo>
                    <a:lnTo>
                      <a:pt x="2833" y="147"/>
                    </a:lnTo>
                    <a:lnTo>
                      <a:pt x="2833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9" y="149"/>
                    </a:lnTo>
                    <a:lnTo>
                      <a:pt x="2902" y="155"/>
                    </a:lnTo>
                    <a:lnTo>
                      <a:pt x="2907" y="171"/>
                    </a:lnTo>
                    <a:lnTo>
                      <a:pt x="2910" y="195"/>
                    </a:lnTo>
                    <a:lnTo>
                      <a:pt x="2910" y="224"/>
                    </a:lnTo>
                    <a:lnTo>
                      <a:pt x="3063" y="224"/>
                    </a:lnTo>
                    <a:lnTo>
                      <a:pt x="3063" y="224"/>
                    </a:lnTo>
                    <a:lnTo>
                      <a:pt x="3068" y="224"/>
                    </a:lnTo>
                    <a:lnTo>
                      <a:pt x="3071" y="219"/>
                    </a:lnTo>
                    <a:lnTo>
                      <a:pt x="3079" y="205"/>
                    </a:lnTo>
                    <a:lnTo>
                      <a:pt x="3084" y="184"/>
                    </a:lnTo>
                    <a:lnTo>
                      <a:pt x="3087" y="157"/>
                    </a:lnTo>
                    <a:lnTo>
                      <a:pt x="3092" y="99"/>
                    </a:lnTo>
                    <a:lnTo>
                      <a:pt x="3092" y="40"/>
                    </a:lnTo>
                    <a:lnTo>
                      <a:pt x="3092" y="40"/>
                    </a:lnTo>
                    <a:lnTo>
                      <a:pt x="2495" y="24"/>
                    </a:lnTo>
                    <a:lnTo>
                      <a:pt x="2193" y="16"/>
                    </a:lnTo>
                    <a:lnTo>
                      <a:pt x="1895" y="13"/>
                    </a:lnTo>
                    <a:lnTo>
                      <a:pt x="1895" y="13"/>
                    </a:lnTo>
                    <a:lnTo>
                      <a:pt x="1668" y="16"/>
                    </a:lnTo>
                    <a:lnTo>
                      <a:pt x="1438" y="21"/>
                    </a:lnTo>
                    <a:lnTo>
                      <a:pt x="1438" y="21"/>
                    </a:lnTo>
                    <a:lnTo>
                      <a:pt x="1250" y="32"/>
                    </a:lnTo>
                    <a:lnTo>
                      <a:pt x="1060" y="42"/>
                    </a:lnTo>
                    <a:lnTo>
                      <a:pt x="870" y="56"/>
                    </a:lnTo>
                    <a:lnTo>
                      <a:pt x="777" y="58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13" y="61"/>
                    </a:lnTo>
                    <a:lnTo>
                      <a:pt x="613" y="61"/>
                    </a:lnTo>
                    <a:lnTo>
                      <a:pt x="539" y="61"/>
                    </a:lnTo>
                    <a:lnTo>
                      <a:pt x="465" y="58"/>
                    </a:lnTo>
                    <a:lnTo>
                      <a:pt x="391" y="53"/>
                    </a:lnTo>
                    <a:lnTo>
                      <a:pt x="320" y="45"/>
                    </a:lnTo>
                    <a:lnTo>
                      <a:pt x="320" y="45"/>
                    </a:lnTo>
                    <a:lnTo>
                      <a:pt x="265" y="37"/>
                    </a:lnTo>
                    <a:lnTo>
                      <a:pt x="206" y="29"/>
                    </a:lnTo>
                    <a:lnTo>
                      <a:pt x="151" y="16"/>
                    </a:lnTo>
                    <a:lnTo>
                      <a:pt x="124" y="8"/>
                    </a:lnTo>
                    <a:lnTo>
                      <a:pt x="95" y="0"/>
                    </a:lnTo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318501" y="12893675"/>
                <a:ext cx="4757738" cy="122238"/>
              </a:xfrm>
              <a:custGeom>
                <a:rect b="b" l="l" r="r" t="t"/>
                <a:pathLst>
                  <a:path extrusionOk="0" h="77" w="2997">
                    <a:moveTo>
                      <a:pt x="2984" y="0"/>
                    </a:moveTo>
                    <a:lnTo>
                      <a:pt x="1459" y="0"/>
                    </a:lnTo>
                    <a:lnTo>
                      <a:pt x="1459" y="0"/>
                    </a:lnTo>
                    <a:lnTo>
                      <a:pt x="709" y="2"/>
                    </a:lnTo>
                    <a:lnTo>
                      <a:pt x="709" y="2"/>
                    </a:lnTo>
                    <a:lnTo>
                      <a:pt x="524" y="2"/>
                    </a:lnTo>
                    <a:lnTo>
                      <a:pt x="336" y="5"/>
                    </a:lnTo>
                    <a:lnTo>
                      <a:pt x="336" y="5"/>
                    </a:lnTo>
                    <a:lnTo>
                      <a:pt x="296" y="5"/>
                    </a:lnTo>
                    <a:lnTo>
                      <a:pt x="296" y="5"/>
                    </a:lnTo>
                    <a:lnTo>
                      <a:pt x="236" y="5"/>
                    </a:lnTo>
                    <a:lnTo>
                      <a:pt x="236" y="5"/>
                    </a:lnTo>
                    <a:lnTo>
                      <a:pt x="175" y="5"/>
                    </a:lnTo>
                    <a:lnTo>
                      <a:pt x="175" y="5"/>
                    </a:lnTo>
                    <a:lnTo>
                      <a:pt x="88" y="8"/>
                    </a:lnTo>
                    <a:lnTo>
                      <a:pt x="43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9" y="24"/>
                    </a:lnTo>
                    <a:lnTo>
                      <a:pt x="56" y="32"/>
                    </a:lnTo>
                    <a:lnTo>
                      <a:pt x="111" y="45"/>
                    </a:lnTo>
                    <a:lnTo>
                      <a:pt x="170" y="53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96" y="69"/>
                    </a:lnTo>
                    <a:lnTo>
                      <a:pt x="370" y="74"/>
                    </a:lnTo>
                    <a:lnTo>
                      <a:pt x="444" y="77"/>
                    </a:lnTo>
                    <a:lnTo>
                      <a:pt x="518" y="77"/>
                    </a:lnTo>
                    <a:lnTo>
                      <a:pt x="518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682" y="74"/>
                    </a:lnTo>
                    <a:lnTo>
                      <a:pt x="775" y="72"/>
                    </a:lnTo>
                    <a:lnTo>
                      <a:pt x="965" y="58"/>
                    </a:lnTo>
                    <a:lnTo>
                      <a:pt x="1155" y="48"/>
                    </a:lnTo>
                    <a:lnTo>
                      <a:pt x="1343" y="37"/>
                    </a:lnTo>
                    <a:lnTo>
                      <a:pt x="1343" y="37"/>
                    </a:lnTo>
                    <a:lnTo>
                      <a:pt x="1573" y="32"/>
                    </a:lnTo>
                    <a:lnTo>
                      <a:pt x="1800" y="29"/>
                    </a:lnTo>
                    <a:lnTo>
                      <a:pt x="1800" y="29"/>
                    </a:lnTo>
                    <a:lnTo>
                      <a:pt x="2098" y="32"/>
                    </a:lnTo>
                    <a:lnTo>
                      <a:pt x="2400" y="40"/>
                    </a:lnTo>
                    <a:lnTo>
                      <a:pt x="2997" y="56"/>
                    </a:lnTo>
                    <a:lnTo>
                      <a:pt x="2997" y="56"/>
                    </a:lnTo>
                    <a:lnTo>
                      <a:pt x="2997" y="34"/>
                    </a:lnTo>
                    <a:lnTo>
                      <a:pt x="2994" y="16"/>
                    </a:lnTo>
                    <a:lnTo>
                      <a:pt x="2989" y="5"/>
                    </a:lnTo>
                    <a:lnTo>
                      <a:pt x="2986" y="2"/>
                    </a:lnTo>
                    <a:lnTo>
                      <a:pt x="2984" y="0"/>
                    </a:lnTo>
                    <a:close/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318501" y="12893675"/>
                <a:ext cx="4757738" cy="122238"/>
              </a:xfrm>
              <a:custGeom>
                <a:rect b="b" l="l" r="r" t="t"/>
                <a:pathLst>
                  <a:path extrusionOk="0" h="77" w="2997">
                    <a:moveTo>
                      <a:pt x="2984" y="0"/>
                    </a:moveTo>
                    <a:lnTo>
                      <a:pt x="1459" y="0"/>
                    </a:lnTo>
                    <a:lnTo>
                      <a:pt x="1459" y="0"/>
                    </a:lnTo>
                    <a:lnTo>
                      <a:pt x="709" y="2"/>
                    </a:lnTo>
                    <a:lnTo>
                      <a:pt x="709" y="2"/>
                    </a:lnTo>
                    <a:lnTo>
                      <a:pt x="524" y="2"/>
                    </a:lnTo>
                    <a:lnTo>
                      <a:pt x="336" y="5"/>
                    </a:lnTo>
                    <a:lnTo>
                      <a:pt x="336" y="5"/>
                    </a:lnTo>
                    <a:lnTo>
                      <a:pt x="296" y="5"/>
                    </a:lnTo>
                    <a:lnTo>
                      <a:pt x="296" y="5"/>
                    </a:lnTo>
                    <a:lnTo>
                      <a:pt x="236" y="5"/>
                    </a:lnTo>
                    <a:lnTo>
                      <a:pt x="236" y="5"/>
                    </a:lnTo>
                    <a:lnTo>
                      <a:pt x="175" y="5"/>
                    </a:lnTo>
                    <a:lnTo>
                      <a:pt x="175" y="5"/>
                    </a:lnTo>
                    <a:lnTo>
                      <a:pt x="88" y="8"/>
                    </a:lnTo>
                    <a:lnTo>
                      <a:pt x="43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9" y="24"/>
                    </a:lnTo>
                    <a:lnTo>
                      <a:pt x="56" y="32"/>
                    </a:lnTo>
                    <a:lnTo>
                      <a:pt x="111" y="45"/>
                    </a:lnTo>
                    <a:lnTo>
                      <a:pt x="170" y="53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96" y="69"/>
                    </a:lnTo>
                    <a:lnTo>
                      <a:pt x="370" y="74"/>
                    </a:lnTo>
                    <a:lnTo>
                      <a:pt x="444" y="77"/>
                    </a:lnTo>
                    <a:lnTo>
                      <a:pt x="518" y="77"/>
                    </a:lnTo>
                    <a:lnTo>
                      <a:pt x="518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682" y="74"/>
                    </a:lnTo>
                    <a:lnTo>
                      <a:pt x="775" y="72"/>
                    </a:lnTo>
                    <a:lnTo>
                      <a:pt x="965" y="58"/>
                    </a:lnTo>
                    <a:lnTo>
                      <a:pt x="1155" y="48"/>
                    </a:lnTo>
                    <a:lnTo>
                      <a:pt x="1343" y="37"/>
                    </a:lnTo>
                    <a:lnTo>
                      <a:pt x="1343" y="37"/>
                    </a:lnTo>
                    <a:lnTo>
                      <a:pt x="1573" y="32"/>
                    </a:lnTo>
                    <a:lnTo>
                      <a:pt x="1800" y="29"/>
                    </a:lnTo>
                    <a:lnTo>
                      <a:pt x="1800" y="29"/>
                    </a:lnTo>
                    <a:lnTo>
                      <a:pt x="2098" y="32"/>
                    </a:lnTo>
                    <a:lnTo>
                      <a:pt x="2400" y="40"/>
                    </a:lnTo>
                    <a:lnTo>
                      <a:pt x="2997" y="56"/>
                    </a:lnTo>
                    <a:lnTo>
                      <a:pt x="2997" y="56"/>
                    </a:lnTo>
                    <a:lnTo>
                      <a:pt x="2997" y="34"/>
                    </a:lnTo>
                    <a:lnTo>
                      <a:pt x="2994" y="16"/>
                    </a:lnTo>
                    <a:lnTo>
                      <a:pt x="2989" y="5"/>
                    </a:lnTo>
                    <a:lnTo>
                      <a:pt x="2986" y="2"/>
                    </a:lnTo>
                    <a:lnTo>
                      <a:pt x="2984" y="0"/>
                    </a:lnTo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8285164" y="13257213"/>
                <a:ext cx="4502150" cy="276225"/>
              </a:xfrm>
              <a:custGeom>
                <a:rect b="b" l="l" r="r" t="t"/>
                <a:pathLst>
                  <a:path extrusionOk="0" h="174" w="2836">
                    <a:moveTo>
                      <a:pt x="32" y="0"/>
                    </a:moveTo>
                    <a:lnTo>
                      <a:pt x="32" y="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3" y="11"/>
                    </a:lnTo>
                    <a:lnTo>
                      <a:pt x="11" y="16"/>
                    </a:lnTo>
                    <a:lnTo>
                      <a:pt x="6" y="32"/>
                    </a:lnTo>
                    <a:lnTo>
                      <a:pt x="3" y="56"/>
                    </a:lnTo>
                    <a:lnTo>
                      <a:pt x="0" y="80"/>
                    </a:lnTo>
                    <a:lnTo>
                      <a:pt x="3" y="126"/>
                    </a:lnTo>
                    <a:lnTo>
                      <a:pt x="6" y="142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161" y="134"/>
                    </a:lnTo>
                    <a:lnTo>
                      <a:pt x="312" y="120"/>
                    </a:lnTo>
                    <a:lnTo>
                      <a:pt x="465" y="110"/>
                    </a:lnTo>
                    <a:lnTo>
                      <a:pt x="542" y="107"/>
                    </a:lnTo>
                    <a:lnTo>
                      <a:pt x="619" y="107"/>
                    </a:lnTo>
                    <a:lnTo>
                      <a:pt x="619" y="107"/>
                    </a:lnTo>
                    <a:lnTo>
                      <a:pt x="653" y="107"/>
                    </a:lnTo>
                    <a:lnTo>
                      <a:pt x="653" y="107"/>
                    </a:lnTo>
                    <a:lnTo>
                      <a:pt x="822" y="110"/>
                    </a:lnTo>
                    <a:lnTo>
                      <a:pt x="994" y="118"/>
                    </a:lnTo>
                    <a:lnTo>
                      <a:pt x="1332" y="134"/>
                    </a:lnTo>
                    <a:lnTo>
                      <a:pt x="1332" y="134"/>
                    </a:lnTo>
                    <a:lnTo>
                      <a:pt x="1512" y="142"/>
                    </a:lnTo>
                    <a:lnTo>
                      <a:pt x="1689" y="145"/>
                    </a:lnTo>
                    <a:lnTo>
                      <a:pt x="1868" y="147"/>
                    </a:lnTo>
                    <a:lnTo>
                      <a:pt x="2045" y="153"/>
                    </a:lnTo>
                    <a:lnTo>
                      <a:pt x="2045" y="153"/>
                    </a:lnTo>
                    <a:lnTo>
                      <a:pt x="2426" y="166"/>
                    </a:lnTo>
                    <a:lnTo>
                      <a:pt x="2616" y="171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12" y="171"/>
                    </a:lnTo>
                    <a:lnTo>
                      <a:pt x="2817" y="163"/>
                    </a:lnTo>
                    <a:lnTo>
                      <a:pt x="2820" y="153"/>
                    </a:lnTo>
                    <a:lnTo>
                      <a:pt x="2825" y="137"/>
                    </a:lnTo>
                    <a:lnTo>
                      <a:pt x="2830" y="96"/>
                    </a:lnTo>
                    <a:lnTo>
                      <a:pt x="2836" y="54"/>
                    </a:lnTo>
                    <a:lnTo>
                      <a:pt x="2836" y="54"/>
                    </a:lnTo>
                    <a:lnTo>
                      <a:pt x="2836" y="11"/>
                    </a:lnTo>
                    <a:lnTo>
                      <a:pt x="1461" y="11"/>
                    </a:lnTo>
                    <a:lnTo>
                      <a:pt x="1461" y="11"/>
                    </a:lnTo>
                    <a:lnTo>
                      <a:pt x="698" y="8"/>
                    </a:lnTo>
                    <a:lnTo>
                      <a:pt x="698" y="8"/>
                    </a:lnTo>
                    <a:lnTo>
                      <a:pt x="513" y="8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283" y="6"/>
                    </a:lnTo>
                    <a:lnTo>
                      <a:pt x="283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169" y="6"/>
                    </a:lnTo>
                    <a:lnTo>
                      <a:pt x="169" y="6"/>
                    </a:lnTo>
                    <a:lnTo>
                      <a:pt x="101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8285164" y="13257213"/>
                <a:ext cx="4502150" cy="276225"/>
              </a:xfrm>
              <a:custGeom>
                <a:rect b="b" l="l" r="r" t="t"/>
                <a:pathLst>
                  <a:path extrusionOk="0" h="174" w="2836">
                    <a:moveTo>
                      <a:pt x="32" y="0"/>
                    </a:moveTo>
                    <a:lnTo>
                      <a:pt x="32" y="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3" y="11"/>
                    </a:lnTo>
                    <a:lnTo>
                      <a:pt x="11" y="16"/>
                    </a:lnTo>
                    <a:lnTo>
                      <a:pt x="6" y="32"/>
                    </a:lnTo>
                    <a:lnTo>
                      <a:pt x="3" y="56"/>
                    </a:lnTo>
                    <a:lnTo>
                      <a:pt x="0" y="80"/>
                    </a:lnTo>
                    <a:lnTo>
                      <a:pt x="3" y="126"/>
                    </a:lnTo>
                    <a:lnTo>
                      <a:pt x="6" y="142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161" y="134"/>
                    </a:lnTo>
                    <a:lnTo>
                      <a:pt x="312" y="120"/>
                    </a:lnTo>
                    <a:lnTo>
                      <a:pt x="465" y="110"/>
                    </a:lnTo>
                    <a:lnTo>
                      <a:pt x="542" y="107"/>
                    </a:lnTo>
                    <a:lnTo>
                      <a:pt x="619" y="107"/>
                    </a:lnTo>
                    <a:lnTo>
                      <a:pt x="619" y="107"/>
                    </a:lnTo>
                    <a:lnTo>
                      <a:pt x="653" y="107"/>
                    </a:lnTo>
                    <a:lnTo>
                      <a:pt x="653" y="107"/>
                    </a:lnTo>
                    <a:lnTo>
                      <a:pt x="822" y="110"/>
                    </a:lnTo>
                    <a:lnTo>
                      <a:pt x="994" y="118"/>
                    </a:lnTo>
                    <a:lnTo>
                      <a:pt x="1332" y="134"/>
                    </a:lnTo>
                    <a:lnTo>
                      <a:pt x="1332" y="134"/>
                    </a:lnTo>
                    <a:lnTo>
                      <a:pt x="1512" y="142"/>
                    </a:lnTo>
                    <a:lnTo>
                      <a:pt x="1689" y="145"/>
                    </a:lnTo>
                    <a:lnTo>
                      <a:pt x="1868" y="147"/>
                    </a:lnTo>
                    <a:lnTo>
                      <a:pt x="2045" y="153"/>
                    </a:lnTo>
                    <a:lnTo>
                      <a:pt x="2045" y="153"/>
                    </a:lnTo>
                    <a:lnTo>
                      <a:pt x="2426" y="166"/>
                    </a:lnTo>
                    <a:lnTo>
                      <a:pt x="2616" y="171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12" y="171"/>
                    </a:lnTo>
                    <a:lnTo>
                      <a:pt x="2817" y="163"/>
                    </a:lnTo>
                    <a:lnTo>
                      <a:pt x="2820" y="153"/>
                    </a:lnTo>
                    <a:lnTo>
                      <a:pt x="2825" y="137"/>
                    </a:lnTo>
                    <a:lnTo>
                      <a:pt x="2830" y="96"/>
                    </a:lnTo>
                    <a:lnTo>
                      <a:pt x="2836" y="54"/>
                    </a:lnTo>
                    <a:lnTo>
                      <a:pt x="2836" y="54"/>
                    </a:lnTo>
                    <a:lnTo>
                      <a:pt x="2836" y="11"/>
                    </a:lnTo>
                    <a:lnTo>
                      <a:pt x="1461" y="11"/>
                    </a:lnTo>
                    <a:lnTo>
                      <a:pt x="1461" y="11"/>
                    </a:lnTo>
                    <a:lnTo>
                      <a:pt x="698" y="8"/>
                    </a:lnTo>
                    <a:lnTo>
                      <a:pt x="698" y="8"/>
                    </a:lnTo>
                    <a:lnTo>
                      <a:pt x="513" y="8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283" y="6"/>
                    </a:lnTo>
                    <a:lnTo>
                      <a:pt x="283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169" y="6"/>
                    </a:lnTo>
                    <a:lnTo>
                      <a:pt x="169" y="6"/>
                    </a:lnTo>
                    <a:lnTo>
                      <a:pt x="101" y="6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8335964" y="13096875"/>
                <a:ext cx="4451350" cy="177800"/>
              </a:xfrm>
              <a:custGeom>
                <a:rect b="b" l="l" r="r" t="t"/>
                <a:pathLst>
                  <a:path extrusionOk="0" h="112" w="2804">
                    <a:moveTo>
                      <a:pt x="742" y="0"/>
                    </a:moveTo>
                    <a:lnTo>
                      <a:pt x="742" y="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555" y="3"/>
                    </a:lnTo>
                    <a:lnTo>
                      <a:pt x="473" y="8"/>
                    </a:lnTo>
                    <a:lnTo>
                      <a:pt x="394" y="13"/>
                    </a:lnTo>
                    <a:lnTo>
                      <a:pt x="312" y="21"/>
                    </a:lnTo>
                    <a:lnTo>
                      <a:pt x="232" y="35"/>
                    </a:lnTo>
                    <a:lnTo>
                      <a:pt x="153" y="51"/>
                    </a:lnTo>
                    <a:lnTo>
                      <a:pt x="77" y="72"/>
                    </a:lnTo>
                    <a:lnTo>
                      <a:pt x="40" y="85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69" y="107"/>
                    </a:lnTo>
                    <a:lnTo>
                      <a:pt x="137" y="107"/>
                    </a:lnTo>
                    <a:lnTo>
                      <a:pt x="137" y="107"/>
                    </a:lnTo>
                    <a:lnTo>
                      <a:pt x="195" y="107"/>
                    </a:lnTo>
                    <a:lnTo>
                      <a:pt x="195" y="107"/>
                    </a:lnTo>
                    <a:lnTo>
                      <a:pt x="251" y="107"/>
                    </a:lnTo>
                    <a:lnTo>
                      <a:pt x="251" y="107"/>
                    </a:lnTo>
                    <a:lnTo>
                      <a:pt x="293" y="107"/>
                    </a:lnTo>
                    <a:lnTo>
                      <a:pt x="293" y="107"/>
                    </a:lnTo>
                    <a:lnTo>
                      <a:pt x="481" y="109"/>
                    </a:lnTo>
                    <a:lnTo>
                      <a:pt x="666" y="109"/>
                    </a:lnTo>
                    <a:lnTo>
                      <a:pt x="666" y="109"/>
                    </a:lnTo>
                    <a:lnTo>
                      <a:pt x="1429" y="112"/>
                    </a:lnTo>
                    <a:lnTo>
                      <a:pt x="2804" y="112"/>
                    </a:lnTo>
                    <a:lnTo>
                      <a:pt x="2804" y="112"/>
                    </a:lnTo>
                    <a:lnTo>
                      <a:pt x="2804" y="83"/>
                    </a:lnTo>
                    <a:lnTo>
                      <a:pt x="2801" y="59"/>
                    </a:lnTo>
                    <a:lnTo>
                      <a:pt x="2796" y="43"/>
                    </a:lnTo>
                    <a:lnTo>
                      <a:pt x="2793" y="37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27" y="35"/>
                    </a:lnTo>
                    <a:lnTo>
                      <a:pt x="2727" y="35"/>
                    </a:lnTo>
                    <a:lnTo>
                      <a:pt x="2553" y="35"/>
                    </a:lnTo>
                    <a:lnTo>
                      <a:pt x="2378" y="32"/>
                    </a:lnTo>
                    <a:lnTo>
                      <a:pt x="2029" y="24"/>
                    </a:lnTo>
                    <a:lnTo>
                      <a:pt x="2029" y="24"/>
                    </a:lnTo>
                    <a:lnTo>
                      <a:pt x="1852" y="21"/>
                    </a:lnTo>
                    <a:lnTo>
                      <a:pt x="1673" y="21"/>
                    </a:lnTo>
                    <a:lnTo>
                      <a:pt x="1493" y="21"/>
                    </a:lnTo>
                    <a:lnTo>
                      <a:pt x="1316" y="16"/>
                    </a:lnTo>
                    <a:lnTo>
                      <a:pt x="1316" y="16"/>
                    </a:lnTo>
                    <a:lnTo>
                      <a:pt x="1030" y="5"/>
                    </a:lnTo>
                    <a:lnTo>
                      <a:pt x="885" y="3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8335964" y="13096875"/>
                <a:ext cx="4451350" cy="177800"/>
              </a:xfrm>
              <a:custGeom>
                <a:rect b="b" l="l" r="r" t="t"/>
                <a:pathLst>
                  <a:path extrusionOk="0" h="112" w="2804">
                    <a:moveTo>
                      <a:pt x="742" y="0"/>
                    </a:moveTo>
                    <a:lnTo>
                      <a:pt x="742" y="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555" y="3"/>
                    </a:lnTo>
                    <a:lnTo>
                      <a:pt x="473" y="8"/>
                    </a:lnTo>
                    <a:lnTo>
                      <a:pt x="394" y="13"/>
                    </a:lnTo>
                    <a:lnTo>
                      <a:pt x="312" y="21"/>
                    </a:lnTo>
                    <a:lnTo>
                      <a:pt x="232" y="35"/>
                    </a:lnTo>
                    <a:lnTo>
                      <a:pt x="153" y="51"/>
                    </a:lnTo>
                    <a:lnTo>
                      <a:pt x="77" y="72"/>
                    </a:lnTo>
                    <a:lnTo>
                      <a:pt x="40" y="85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69" y="107"/>
                    </a:lnTo>
                    <a:lnTo>
                      <a:pt x="137" y="107"/>
                    </a:lnTo>
                    <a:lnTo>
                      <a:pt x="137" y="107"/>
                    </a:lnTo>
                    <a:lnTo>
                      <a:pt x="195" y="107"/>
                    </a:lnTo>
                    <a:lnTo>
                      <a:pt x="195" y="107"/>
                    </a:lnTo>
                    <a:lnTo>
                      <a:pt x="251" y="107"/>
                    </a:lnTo>
                    <a:lnTo>
                      <a:pt x="251" y="107"/>
                    </a:lnTo>
                    <a:lnTo>
                      <a:pt x="293" y="107"/>
                    </a:lnTo>
                    <a:lnTo>
                      <a:pt x="293" y="107"/>
                    </a:lnTo>
                    <a:lnTo>
                      <a:pt x="481" y="109"/>
                    </a:lnTo>
                    <a:lnTo>
                      <a:pt x="666" y="109"/>
                    </a:lnTo>
                    <a:lnTo>
                      <a:pt x="666" y="109"/>
                    </a:lnTo>
                    <a:lnTo>
                      <a:pt x="1429" y="112"/>
                    </a:lnTo>
                    <a:lnTo>
                      <a:pt x="2804" y="112"/>
                    </a:lnTo>
                    <a:lnTo>
                      <a:pt x="2804" y="112"/>
                    </a:lnTo>
                    <a:lnTo>
                      <a:pt x="2804" y="83"/>
                    </a:lnTo>
                    <a:lnTo>
                      <a:pt x="2801" y="59"/>
                    </a:lnTo>
                    <a:lnTo>
                      <a:pt x="2796" y="43"/>
                    </a:lnTo>
                    <a:lnTo>
                      <a:pt x="2793" y="37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27" y="35"/>
                    </a:lnTo>
                    <a:lnTo>
                      <a:pt x="2727" y="35"/>
                    </a:lnTo>
                    <a:lnTo>
                      <a:pt x="2553" y="35"/>
                    </a:lnTo>
                    <a:lnTo>
                      <a:pt x="2378" y="32"/>
                    </a:lnTo>
                    <a:lnTo>
                      <a:pt x="2029" y="24"/>
                    </a:lnTo>
                    <a:lnTo>
                      <a:pt x="2029" y="24"/>
                    </a:lnTo>
                    <a:lnTo>
                      <a:pt x="1852" y="21"/>
                    </a:lnTo>
                    <a:lnTo>
                      <a:pt x="1673" y="21"/>
                    </a:lnTo>
                    <a:lnTo>
                      <a:pt x="1493" y="21"/>
                    </a:lnTo>
                    <a:lnTo>
                      <a:pt x="1316" y="16"/>
                    </a:lnTo>
                    <a:lnTo>
                      <a:pt x="1316" y="16"/>
                    </a:lnTo>
                    <a:lnTo>
                      <a:pt x="1030" y="5"/>
                    </a:lnTo>
                    <a:lnTo>
                      <a:pt x="885" y="3"/>
                    </a:lnTo>
                    <a:lnTo>
                      <a:pt x="742" y="0"/>
                    </a:lnTo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4"/>
            <p:cNvGrpSpPr/>
            <p:nvPr/>
          </p:nvGrpSpPr>
          <p:grpSpPr>
            <a:xfrm>
              <a:off x="3328735" y="5332666"/>
              <a:ext cx="2644439" cy="163972"/>
              <a:chOff x="8129589" y="12541250"/>
              <a:chExt cx="5135563" cy="992188"/>
            </a:xfrm>
          </p:grpSpPr>
          <p:sp>
            <p:nvSpPr>
              <p:cNvPr id="148" name="Google Shape;148;p4"/>
              <p:cNvSpPr/>
              <p:nvPr/>
            </p:nvSpPr>
            <p:spPr>
              <a:xfrm>
                <a:off x="8129589" y="12541250"/>
                <a:ext cx="5135563" cy="444500"/>
              </a:xfrm>
              <a:custGeom>
                <a:rect b="b" l="l" r="r" t="t"/>
                <a:pathLst>
                  <a:path extrusionOk="0" h="280" w="3235">
                    <a:moveTo>
                      <a:pt x="72" y="0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16" y="11"/>
                    </a:lnTo>
                    <a:lnTo>
                      <a:pt x="11" y="29"/>
                    </a:lnTo>
                    <a:lnTo>
                      <a:pt x="6" y="53"/>
                    </a:lnTo>
                    <a:lnTo>
                      <a:pt x="3" y="83"/>
                    </a:lnTo>
                    <a:lnTo>
                      <a:pt x="0" y="110"/>
                    </a:lnTo>
                    <a:lnTo>
                      <a:pt x="3" y="136"/>
                    </a:lnTo>
                    <a:lnTo>
                      <a:pt x="6" y="155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35" y="190"/>
                    </a:lnTo>
                    <a:lnTo>
                      <a:pt x="61" y="208"/>
                    </a:lnTo>
                    <a:lnTo>
                      <a:pt x="90" y="224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62" y="232"/>
                    </a:lnTo>
                    <a:lnTo>
                      <a:pt x="207" y="230"/>
                    </a:lnTo>
                    <a:lnTo>
                      <a:pt x="294" y="227"/>
                    </a:lnTo>
                    <a:lnTo>
                      <a:pt x="294" y="227"/>
                    </a:lnTo>
                    <a:lnTo>
                      <a:pt x="355" y="227"/>
                    </a:lnTo>
                    <a:lnTo>
                      <a:pt x="355" y="227"/>
                    </a:lnTo>
                    <a:lnTo>
                      <a:pt x="415" y="227"/>
                    </a:lnTo>
                    <a:lnTo>
                      <a:pt x="415" y="227"/>
                    </a:lnTo>
                    <a:lnTo>
                      <a:pt x="455" y="227"/>
                    </a:lnTo>
                    <a:lnTo>
                      <a:pt x="455" y="227"/>
                    </a:lnTo>
                    <a:lnTo>
                      <a:pt x="643" y="224"/>
                    </a:lnTo>
                    <a:lnTo>
                      <a:pt x="828" y="224"/>
                    </a:lnTo>
                    <a:lnTo>
                      <a:pt x="828" y="224"/>
                    </a:lnTo>
                    <a:lnTo>
                      <a:pt x="1578" y="222"/>
                    </a:lnTo>
                    <a:lnTo>
                      <a:pt x="3103" y="222"/>
                    </a:lnTo>
                    <a:lnTo>
                      <a:pt x="3103" y="222"/>
                    </a:lnTo>
                    <a:lnTo>
                      <a:pt x="3105" y="224"/>
                    </a:lnTo>
                    <a:lnTo>
                      <a:pt x="3108" y="227"/>
                    </a:lnTo>
                    <a:lnTo>
                      <a:pt x="3113" y="238"/>
                    </a:lnTo>
                    <a:lnTo>
                      <a:pt x="3116" y="256"/>
                    </a:lnTo>
                    <a:lnTo>
                      <a:pt x="3116" y="278"/>
                    </a:lnTo>
                    <a:lnTo>
                      <a:pt x="3116" y="278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8" y="278"/>
                    </a:lnTo>
                    <a:lnTo>
                      <a:pt x="3211" y="270"/>
                    </a:lnTo>
                    <a:lnTo>
                      <a:pt x="3222" y="240"/>
                    </a:lnTo>
                    <a:lnTo>
                      <a:pt x="3227" y="203"/>
                    </a:lnTo>
                    <a:lnTo>
                      <a:pt x="3232" y="158"/>
                    </a:lnTo>
                    <a:lnTo>
                      <a:pt x="3235" y="112"/>
                    </a:lnTo>
                    <a:lnTo>
                      <a:pt x="3232" y="75"/>
                    </a:lnTo>
                    <a:lnTo>
                      <a:pt x="3227" y="45"/>
                    </a:lnTo>
                    <a:lnTo>
                      <a:pt x="3224" y="37"/>
                    </a:lnTo>
                    <a:lnTo>
                      <a:pt x="3219" y="35"/>
                    </a:lnTo>
                    <a:lnTo>
                      <a:pt x="3219" y="35"/>
                    </a:lnTo>
                    <a:lnTo>
                      <a:pt x="3108" y="24"/>
                    </a:lnTo>
                    <a:lnTo>
                      <a:pt x="2997" y="19"/>
                    </a:lnTo>
                    <a:lnTo>
                      <a:pt x="2886" y="13"/>
                    </a:lnTo>
                    <a:lnTo>
                      <a:pt x="2775" y="11"/>
                    </a:lnTo>
                    <a:lnTo>
                      <a:pt x="2553" y="11"/>
                    </a:lnTo>
                    <a:lnTo>
                      <a:pt x="2334" y="11"/>
                    </a:lnTo>
                    <a:lnTo>
                      <a:pt x="2334" y="11"/>
                    </a:lnTo>
                    <a:lnTo>
                      <a:pt x="1890" y="8"/>
                    </a:lnTo>
                    <a:lnTo>
                      <a:pt x="1890" y="8"/>
                    </a:lnTo>
                    <a:lnTo>
                      <a:pt x="1692" y="8"/>
                    </a:lnTo>
                    <a:lnTo>
                      <a:pt x="1493" y="13"/>
                    </a:lnTo>
                    <a:lnTo>
                      <a:pt x="1493" y="13"/>
                    </a:lnTo>
                    <a:lnTo>
                      <a:pt x="1306" y="24"/>
                    </a:lnTo>
                    <a:lnTo>
                      <a:pt x="1121" y="37"/>
                    </a:lnTo>
                    <a:lnTo>
                      <a:pt x="936" y="48"/>
                    </a:lnTo>
                    <a:lnTo>
                      <a:pt x="841" y="53"/>
                    </a:lnTo>
                    <a:lnTo>
                      <a:pt x="748" y="56"/>
                    </a:lnTo>
                    <a:lnTo>
                      <a:pt x="748" y="56"/>
                    </a:lnTo>
                    <a:lnTo>
                      <a:pt x="656" y="59"/>
                    </a:lnTo>
                    <a:lnTo>
                      <a:pt x="656" y="59"/>
                    </a:lnTo>
                    <a:lnTo>
                      <a:pt x="521" y="56"/>
                    </a:lnTo>
                    <a:lnTo>
                      <a:pt x="452" y="51"/>
                    </a:lnTo>
                    <a:lnTo>
                      <a:pt x="386" y="45"/>
                    </a:lnTo>
                    <a:lnTo>
                      <a:pt x="386" y="45"/>
                    </a:lnTo>
                    <a:lnTo>
                      <a:pt x="299" y="37"/>
                    </a:lnTo>
                    <a:lnTo>
                      <a:pt x="212" y="21"/>
                    </a:lnTo>
                    <a:lnTo>
                      <a:pt x="212" y="21"/>
                    </a:lnTo>
                    <a:lnTo>
                      <a:pt x="141" y="8"/>
                    </a:lnTo>
                    <a:lnTo>
                      <a:pt x="10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8129589" y="12541250"/>
                <a:ext cx="5135563" cy="444500"/>
              </a:xfrm>
              <a:custGeom>
                <a:rect b="b" l="l" r="r" t="t"/>
                <a:pathLst>
                  <a:path extrusionOk="0" h="280" w="3235">
                    <a:moveTo>
                      <a:pt x="72" y="0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16" y="11"/>
                    </a:lnTo>
                    <a:lnTo>
                      <a:pt x="11" y="29"/>
                    </a:lnTo>
                    <a:lnTo>
                      <a:pt x="6" y="53"/>
                    </a:lnTo>
                    <a:lnTo>
                      <a:pt x="3" y="83"/>
                    </a:lnTo>
                    <a:lnTo>
                      <a:pt x="0" y="110"/>
                    </a:lnTo>
                    <a:lnTo>
                      <a:pt x="3" y="136"/>
                    </a:lnTo>
                    <a:lnTo>
                      <a:pt x="6" y="155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35" y="190"/>
                    </a:lnTo>
                    <a:lnTo>
                      <a:pt x="61" y="208"/>
                    </a:lnTo>
                    <a:lnTo>
                      <a:pt x="90" y="224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62" y="232"/>
                    </a:lnTo>
                    <a:lnTo>
                      <a:pt x="207" y="230"/>
                    </a:lnTo>
                    <a:lnTo>
                      <a:pt x="294" y="227"/>
                    </a:lnTo>
                    <a:lnTo>
                      <a:pt x="294" y="227"/>
                    </a:lnTo>
                    <a:lnTo>
                      <a:pt x="355" y="227"/>
                    </a:lnTo>
                    <a:lnTo>
                      <a:pt x="355" y="227"/>
                    </a:lnTo>
                    <a:lnTo>
                      <a:pt x="415" y="227"/>
                    </a:lnTo>
                    <a:lnTo>
                      <a:pt x="415" y="227"/>
                    </a:lnTo>
                    <a:lnTo>
                      <a:pt x="455" y="227"/>
                    </a:lnTo>
                    <a:lnTo>
                      <a:pt x="455" y="227"/>
                    </a:lnTo>
                    <a:lnTo>
                      <a:pt x="643" y="224"/>
                    </a:lnTo>
                    <a:lnTo>
                      <a:pt x="828" y="224"/>
                    </a:lnTo>
                    <a:lnTo>
                      <a:pt x="828" y="224"/>
                    </a:lnTo>
                    <a:lnTo>
                      <a:pt x="1578" y="222"/>
                    </a:lnTo>
                    <a:lnTo>
                      <a:pt x="3103" y="222"/>
                    </a:lnTo>
                    <a:lnTo>
                      <a:pt x="3103" y="222"/>
                    </a:lnTo>
                    <a:lnTo>
                      <a:pt x="3105" y="224"/>
                    </a:lnTo>
                    <a:lnTo>
                      <a:pt x="3108" y="227"/>
                    </a:lnTo>
                    <a:lnTo>
                      <a:pt x="3113" y="238"/>
                    </a:lnTo>
                    <a:lnTo>
                      <a:pt x="3116" y="256"/>
                    </a:lnTo>
                    <a:lnTo>
                      <a:pt x="3116" y="278"/>
                    </a:lnTo>
                    <a:lnTo>
                      <a:pt x="3116" y="278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8" y="278"/>
                    </a:lnTo>
                    <a:lnTo>
                      <a:pt x="3211" y="270"/>
                    </a:lnTo>
                    <a:lnTo>
                      <a:pt x="3222" y="240"/>
                    </a:lnTo>
                    <a:lnTo>
                      <a:pt x="3227" y="203"/>
                    </a:lnTo>
                    <a:lnTo>
                      <a:pt x="3232" y="158"/>
                    </a:lnTo>
                    <a:lnTo>
                      <a:pt x="3235" y="112"/>
                    </a:lnTo>
                    <a:lnTo>
                      <a:pt x="3232" y="75"/>
                    </a:lnTo>
                    <a:lnTo>
                      <a:pt x="3227" y="45"/>
                    </a:lnTo>
                    <a:lnTo>
                      <a:pt x="3224" y="37"/>
                    </a:lnTo>
                    <a:lnTo>
                      <a:pt x="3219" y="35"/>
                    </a:lnTo>
                    <a:lnTo>
                      <a:pt x="3219" y="35"/>
                    </a:lnTo>
                    <a:lnTo>
                      <a:pt x="3108" y="24"/>
                    </a:lnTo>
                    <a:lnTo>
                      <a:pt x="2997" y="19"/>
                    </a:lnTo>
                    <a:lnTo>
                      <a:pt x="2886" y="13"/>
                    </a:lnTo>
                    <a:lnTo>
                      <a:pt x="2775" y="11"/>
                    </a:lnTo>
                    <a:lnTo>
                      <a:pt x="2553" y="11"/>
                    </a:lnTo>
                    <a:lnTo>
                      <a:pt x="2334" y="11"/>
                    </a:lnTo>
                    <a:lnTo>
                      <a:pt x="2334" y="11"/>
                    </a:lnTo>
                    <a:lnTo>
                      <a:pt x="1890" y="8"/>
                    </a:lnTo>
                    <a:lnTo>
                      <a:pt x="1890" y="8"/>
                    </a:lnTo>
                    <a:lnTo>
                      <a:pt x="1692" y="8"/>
                    </a:lnTo>
                    <a:lnTo>
                      <a:pt x="1493" y="13"/>
                    </a:lnTo>
                    <a:lnTo>
                      <a:pt x="1493" y="13"/>
                    </a:lnTo>
                    <a:lnTo>
                      <a:pt x="1306" y="24"/>
                    </a:lnTo>
                    <a:lnTo>
                      <a:pt x="1121" y="37"/>
                    </a:lnTo>
                    <a:lnTo>
                      <a:pt x="936" y="48"/>
                    </a:lnTo>
                    <a:lnTo>
                      <a:pt x="841" y="53"/>
                    </a:lnTo>
                    <a:lnTo>
                      <a:pt x="748" y="56"/>
                    </a:lnTo>
                    <a:lnTo>
                      <a:pt x="748" y="56"/>
                    </a:lnTo>
                    <a:lnTo>
                      <a:pt x="656" y="59"/>
                    </a:lnTo>
                    <a:lnTo>
                      <a:pt x="656" y="59"/>
                    </a:lnTo>
                    <a:lnTo>
                      <a:pt x="521" y="56"/>
                    </a:lnTo>
                    <a:lnTo>
                      <a:pt x="452" y="51"/>
                    </a:lnTo>
                    <a:lnTo>
                      <a:pt x="386" y="45"/>
                    </a:lnTo>
                    <a:lnTo>
                      <a:pt x="386" y="45"/>
                    </a:lnTo>
                    <a:lnTo>
                      <a:pt x="299" y="37"/>
                    </a:lnTo>
                    <a:lnTo>
                      <a:pt x="212" y="21"/>
                    </a:lnTo>
                    <a:lnTo>
                      <a:pt x="212" y="21"/>
                    </a:lnTo>
                    <a:lnTo>
                      <a:pt x="141" y="8"/>
                    </a:lnTo>
                    <a:lnTo>
                      <a:pt x="106" y="0"/>
                    </a:lnTo>
                    <a:lnTo>
                      <a:pt x="72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167689" y="12919075"/>
                <a:ext cx="4908550" cy="355600"/>
              </a:xfrm>
              <a:custGeom>
                <a:rect b="b" l="l" r="r" t="t"/>
                <a:pathLst>
                  <a:path extrusionOk="0" h="224" w="3092">
                    <a:moveTo>
                      <a:pt x="95" y="0"/>
                    </a:moveTo>
                    <a:lnTo>
                      <a:pt x="95" y="0"/>
                    </a:lnTo>
                    <a:lnTo>
                      <a:pt x="58" y="5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9" y="18"/>
                    </a:lnTo>
                    <a:lnTo>
                      <a:pt x="16" y="24"/>
                    </a:lnTo>
                    <a:lnTo>
                      <a:pt x="8" y="45"/>
                    </a:lnTo>
                    <a:lnTo>
                      <a:pt x="3" y="72"/>
                    </a:lnTo>
                    <a:lnTo>
                      <a:pt x="0" y="104"/>
                    </a:lnTo>
                    <a:lnTo>
                      <a:pt x="0" y="136"/>
                    </a:lnTo>
                    <a:lnTo>
                      <a:pt x="0" y="165"/>
                    </a:lnTo>
                    <a:lnTo>
                      <a:pt x="6" y="184"/>
                    </a:lnTo>
                    <a:lnTo>
                      <a:pt x="8" y="192"/>
                    </a:lnTo>
                    <a:lnTo>
                      <a:pt x="11" y="195"/>
                    </a:lnTo>
                    <a:lnTo>
                      <a:pt x="11" y="195"/>
                    </a:lnTo>
                    <a:lnTo>
                      <a:pt x="58" y="205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46" y="197"/>
                    </a:lnTo>
                    <a:lnTo>
                      <a:pt x="183" y="184"/>
                    </a:lnTo>
                    <a:lnTo>
                      <a:pt x="259" y="163"/>
                    </a:lnTo>
                    <a:lnTo>
                      <a:pt x="338" y="147"/>
                    </a:lnTo>
                    <a:lnTo>
                      <a:pt x="418" y="133"/>
                    </a:lnTo>
                    <a:lnTo>
                      <a:pt x="500" y="125"/>
                    </a:lnTo>
                    <a:lnTo>
                      <a:pt x="579" y="120"/>
                    </a:lnTo>
                    <a:lnTo>
                      <a:pt x="661" y="115"/>
                    </a:lnTo>
                    <a:lnTo>
                      <a:pt x="740" y="112"/>
                    </a:lnTo>
                    <a:lnTo>
                      <a:pt x="740" y="112"/>
                    </a:lnTo>
                    <a:lnTo>
                      <a:pt x="848" y="112"/>
                    </a:lnTo>
                    <a:lnTo>
                      <a:pt x="848" y="112"/>
                    </a:lnTo>
                    <a:lnTo>
                      <a:pt x="991" y="115"/>
                    </a:lnTo>
                    <a:lnTo>
                      <a:pt x="1136" y="117"/>
                    </a:lnTo>
                    <a:lnTo>
                      <a:pt x="1422" y="128"/>
                    </a:lnTo>
                    <a:lnTo>
                      <a:pt x="1422" y="128"/>
                    </a:lnTo>
                    <a:lnTo>
                      <a:pt x="1599" y="133"/>
                    </a:lnTo>
                    <a:lnTo>
                      <a:pt x="1779" y="133"/>
                    </a:lnTo>
                    <a:lnTo>
                      <a:pt x="1958" y="133"/>
                    </a:lnTo>
                    <a:lnTo>
                      <a:pt x="2135" y="136"/>
                    </a:lnTo>
                    <a:lnTo>
                      <a:pt x="2135" y="136"/>
                    </a:lnTo>
                    <a:lnTo>
                      <a:pt x="2484" y="144"/>
                    </a:lnTo>
                    <a:lnTo>
                      <a:pt x="2659" y="147"/>
                    </a:lnTo>
                    <a:lnTo>
                      <a:pt x="2833" y="147"/>
                    </a:lnTo>
                    <a:lnTo>
                      <a:pt x="2833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9" y="149"/>
                    </a:lnTo>
                    <a:lnTo>
                      <a:pt x="2902" y="155"/>
                    </a:lnTo>
                    <a:lnTo>
                      <a:pt x="2907" y="171"/>
                    </a:lnTo>
                    <a:lnTo>
                      <a:pt x="2910" y="195"/>
                    </a:lnTo>
                    <a:lnTo>
                      <a:pt x="2910" y="224"/>
                    </a:lnTo>
                    <a:lnTo>
                      <a:pt x="3063" y="224"/>
                    </a:lnTo>
                    <a:lnTo>
                      <a:pt x="3063" y="224"/>
                    </a:lnTo>
                    <a:lnTo>
                      <a:pt x="3068" y="224"/>
                    </a:lnTo>
                    <a:lnTo>
                      <a:pt x="3071" y="219"/>
                    </a:lnTo>
                    <a:lnTo>
                      <a:pt x="3079" y="205"/>
                    </a:lnTo>
                    <a:lnTo>
                      <a:pt x="3084" y="184"/>
                    </a:lnTo>
                    <a:lnTo>
                      <a:pt x="3087" y="157"/>
                    </a:lnTo>
                    <a:lnTo>
                      <a:pt x="3092" y="99"/>
                    </a:lnTo>
                    <a:lnTo>
                      <a:pt x="3092" y="40"/>
                    </a:lnTo>
                    <a:lnTo>
                      <a:pt x="3092" y="40"/>
                    </a:lnTo>
                    <a:lnTo>
                      <a:pt x="2495" y="24"/>
                    </a:lnTo>
                    <a:lnTo>
                      <a:pt x="2193" y="16"/>
                    </a:lnTo>
                    <a:lnTo>
                      <a:pt x="1895" y="13"/>
                    </a:lnTo>
                    <a:lnTo>
                      <a:pt x="1895" y="13"/>
                    </a:lnTo>
                    <a:lnTo>
                      <a:pt x="1668" y="16"/>
                    </a:lnTo>
                    <a:lnTo>
                      <a:pt x="1438" y="21"/>
                    </a:lnTo>
                    <a:lnTo>
                      <a:pt x="1438" y="21"/>
                    </a:lnTo>
                    <a:lnTo>
                      <a:pt x="1250" y="32"/>
                    </a:lnTo>
                    <a:lnTo>
                      <a:pt x="1060" y="42"/>
                    </a:lnTo>
                    <a:lnTo>
                      <a:pt x="870" y="56"/>
                    </a:lnTo>
                    <a:lnTo>
                      <a:pt x="777" y="58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13" y="61"/>
                    </a:lnTo>
                    <a:lnTo>
                      <a:pt x="613" y="61"/>
                    </a:lnTo>
                    <a:lnTo>
                      <a:pt x="539" y="61"/>
                    </a:lnTo>
                    <a:lnTo>
                      <a:pt x="465" y="58"/>
                    </a:lnTo>
                    <a:lnTo>
                      <a:pt x="391" y="53"/>
                    </a:lnTo>
                    <a:lnTo>
                      <a:pt x="320" y="45"/>
                    </a:lnTo>
                    <a:lnTo>
                      <a:pt x="320" y="45"/>
                    </a:lnTo>
                    <a:lnTo>
                      <a:pt x="265" y="37"/>
                    </a:lnTo>
                    <a:lnTo>
                      <a:pt x="206" y="29"/>
                    </a:lnTo>
                    <a:lnTo>
                      <a:pt x="151" y="16"/>
                    </a:lnTo>
                    <a:lnTo>
                      <a:pt x="124" y="8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167689" y="12919075"/>
                <a:ext cx="4908550" cy="355600"/>
              </a:xfrm>
              <a:custGeom>
                <a:rect b="b" l="l" r="r" t="t"/>
                <a:pathLst>
                  <a:path extrusionOk="0" h="224" w="3092">
                    <a:moveTo>
                      <a:pt x="95" y="0"/>
                    </a:moveTo>
                    <a:lnTo>
                      <a:pt x="95" y="0"/>
                    </a:lnTo>
                    <a:lnTo>
                      <a:pt x="58" y="5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9" y="18"/>
                    </a:lnTo>
                    <a:lnTo>
                      <a:pt x="16" y="24"/>
                    </a:lnTo>
                    <a:lnTo>
                      <a:pt x="8" y="45"/>
                    </a:lnTo>
                    <a:lnTo>
                      <a:pt x="3" y="72"/>
                    </a:lnTo>
                    <a:lnTo>
                      <a:pt x="0" y="104"/>
                    </a:lnTo>
                    <a:lnTo>
                      <a:pt x="0" y="136"/>
                    </a:lnTo>
                    <a:lnTo>
                      <a:pt x="0" y="165"/>
                    </a:lnTo>
                    <a:lnTo>
                      <a:pt x="6" y="184"/>
                    </a:lnTo>
                    <a:lnTo>
                      <a:pt x="8" y="192"/>
                    </a:lnTo>
                    <a:lnTo>
                      <a:pt x="11" y="195"/>
                    </a:lnTo>
                    <a:lnTo>
                      <a:pt x="11" y="195"/>
                    </a:lnTo>
                    <a:lnTo>
                      <a:pt x="58" y="205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46" y="197"/>
                    </a:lnTo>
                    <a:lnTo>
                      <a:pt x="183" y="184"/>
                    </a:lnTo>
                    <a:lnTo>
                      <a:pt x="259" y="163"/>
                    </a:lnTo>
                    <a:lnTo>
                      <a:pt x="338" y="147"/>
                    </a:lnTo>
                    <a:lnTo>
                      <a:pt x="418" y="133"/>
                    </a:lnTo>
                    <a:lnTo>
                      <a:pt x="500" y="125"/>
                    </a:lnTo>
                    <a:lnTo>
                      <a:pt x="579" y="120"/>
                    </a:lnTo>
                    <a:lnTo>
                      <a:pt x="661" y="115"/>
                    </a:lnTo>
                    <a:lnTo>
                      <a:pt x="740" y="112"/>
                    </a:lnTo>
                    <a:lnTo>
                      <a:pt x="740" y="112"/>
                    </a:lnTo>
                    <a:lnTo>
                      <a:pt x="848" y="112"/>
                    </a:lnTo>
                    <a:lnTo>
                      <a:pt x="848" y="112"/>
                    </a:lnTo>
                    <a:lnTo>
                      <a:pt x="991" y="115"/>
                    </a:lnTo>
                    <a:lnTo>
                      <a:pt x="1136" y="117"/>
                    </a:lnTo>
                    <a:lnTo>
                      <a:pt x="1422" y="128"/>
                    </a:lnTo>
                    <a:lnTo>
                      <a:pt x="1422" y="128"/>
                    </a:lnTo>
                    <a:lnTo>
                      <a:pt x="1599" y="133"/>
                    </a:lnTo>
                    <a:lnTo>
                      <a:pt x="1779" y="133"/>
                    </a:lnTo>
                    <a:lnTo>
                      <a:pt x="1958" y="133"/>
                    </a:lnTo>
                    <a:lnTo>
                      <a:pt x="2135" y="136"/>
                    </a:lnTo>
                    <a:lnTo>
                      <a:pt x="2135" y="136"/>
                    </a:lnTo>
                    <a:lnTo>
                      <a:pt x="2484" y="144"/>
                    </a:lnTo>
                    <a:lnTo>
                      <a:pt x="2659" y="147"/>
                    </a:lnTo>
                    <a:lnTo>
                      <a:pt x="2833" y="147"/>
                    </a:lnTo>
                    <a:lnTo>
                      <a:pt x="2833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9" y="149"/>
                    </a:lnTo>
                    <a:lnTo>
                      <a:pt x="2902" y="155"/>
                    </a:lnTo>
                    <a:lnTo>
                      <a:pt x="2907" y="171"/>
                    </a:lnTo>
                    <a:lnTo>
                      <a:pt x="2910" y="195"/>
                    </a:lnTo>
                    <a:lnTo>
                      <a:pt x="2910" y="224"/>
                    </a:lnTo>
                    <a:lnTo>
                      <a:pt x="3063" y="224"/>
                    </a:lnTo>
                    <a:lnTo>
                      <a:pt x="3063" y="224"/>
                    </a:lnTo>
                    <a:lnTo>
                      <a:pt x="3068" y="224"/>
                    </a:lnTo>
                    <a:lnTo>
                      <a:pt x="3071" y="219"/>
                    </a:lnTo>
                    <a:lnTo>
                      <a:pt x="3079" y="205"/>
                    </a:lnTo>
                    <a:lnTo>
                      <a:pt x="3084" y="184"/>
                    </a:lnTo>
                    <a:lnTo>
                      <a:pt x="3087" y="157"/>
                    </a:lnTo>
                    <a:lnTo>
                      <a:pt x="3092" y="99"/>
                    </a:lnTo>
                    <a:lnTo>
                      <a:pt x="3092" y="40"/>
                    </a:lnTo>
                    <a:lnTo>
                      <a:pt x="3092" y="40"/>
                    </a:lnTo>
                    <a:lnTo>
                      <a:pt x="2495" y="24"/>
                    </a:lnTo>
                    <a:lnTo>
                      <a:pt x="2193" y="16"/>
                    </a:lnTo>
                    <a:lnTo>
                      <a:pt x="1895" y="13"/>
                    </a:lnTo>
                    <a:lnTo>
                      <a:pt x="1895" y="13"/>
                    </a:lnTo>
                    <a:lnTo>
                      <a:pt x="1668" y="16"/>
                    </a:lnTo>
                    <a:lnTo>
                      <a:pt x="1438" y="21"/>
                    </a:lnTo>
                    <a:lnTo>
                      <a:pt x="1438" y="21"/>
                    </a:lnTo>
                    <a:lnTo>
                      <a:pt x="1250" y="32"/>
                    </a:lnTo>
                    <a:lnTo>
                      <a:pt x="1060" y="42"/>
                    </a:lnTo>
                    <a:lnTo>
                      <a:pt x="870" y="56"/>
                    </a:lnTo>
                    <a:lnTo>
                      <a:pt x="777" y="58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13" y="61"/>
                    </a:lnTo>
                    <a:lnTo>
                      <a:pt x="613" y="61"/>
                    </a:lnTo>
                    <a:lnTo>
                      <a:pt x="539" y="61"/>
                    </a:lnTo>
                    <a:lnTo>
                      <a:pt x="465" y="58"/>
                    </a:lnTo>
                    <a:lnTo>
                      <a:pt x="391" y="53"/>
                    </a:lnTo>
                    <a:lnTo>
                      <a:pt x="320" y="45"/>
                    </a:lnTo>
                    <a:lnTo>
                      <a:pt x="320" y="45"/>
                    </a:lnTo>
                    <a:lnTo>
                      <a:pt x="265" y="37"/>
                    </a:lnTo>
                    <a:lnTo>
                      <a:pt x="206" y="29"/>
                    </a:lnTo>
                    <a:lnTo>
                      <a:pt x="151" y="16"/>
                    </a:lnTo>
                    <a:lnTo>
                      <a:pt x="124" y="8"/>
                    </a:lnTo>
                    <a:lnTo>
                      <a:pt x="95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318501" y="12893675"/>
                <a:ext cx="4757738" cy="122238"/>
              </a:xfrm>
              <a:custGeom>
                <a:rect b="b" l="l" r="r" t="t"/>
                <a:pathLst>
                  <a:path extrusionOk="0" h="77" w="2997">
                    <a:moveTo>
                      <a:pt x="2984" y="0"/>
                    </a:moveTo>
                    <a:lnTo>
                      <a:pt x="1459" y="0"/>
                    </a:lnTo>
                    <a:lnTo>
                      <a:pt x="1459" y="0"/>
                    </a:lnTo>
                    <a:lnTo>
                      <a:pt x="709" y="2"/>
                    </a:lnTo>
                    <a:lnTo>
                      <a:pt x="709" y="2"/>
                    </a:lnTo>
                    <a:lnTo>
                      <a:pt x="524" y="2"/>
                    </a:lnTo>
                    <a:lnTo>
                      <a:pt x="336" y="5"/>
                    </a:lnTo>
                    <a:lnTo>
                      <a:pt x="336" y="5"/>
                    </a:lnTo>
                    <a:lnTo>
                      <a:pt x="296" y="5"/>
                    </a:lnTo>
                    <a:lnTo>
                      <a:pt x="296" y="5"/>
                    </a:lnTo>
                    <a:lnTo>
                      <a:pt x="236" y="5"/>
                    </a:lnTo>
                    <a:lnTo>
                      <a:pt x="236" y="5"/>
                    </a:lnTo>
                    <a:lnTo>
                      <a:pt x="175" y="5"/>
                    </a:lnTo>
                    <a:lnTo>
                      <a:pt x="175" y="5"/>
                    </a:lnTo>
                    <a:lnTo>
                      <a:pt x="88" y="8"/>
                    </a:lnTo>
                    <a:lnTo>
                      <a:pt x="43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9" y="24"/>
                    </a:lnTo>
                    <a:lnTo>
                      <a:pt x="56" y="32"/>
                    </a:lnTo>
                    <a:lnTo>
                      <a:pt x="111" y="45"/>
                    </a:lnTo>
                    <a:lnTo>
                      <a:pt x="170" y="53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96" y="69"/>
                    </a:lnTo>
                    <a:lnTo>
                      <a:pt x="370" y="74"/>
                    </a:lnTo>
                    <a:lnTo>
                      <a:pt x="444" y="77"/>
                    </a:lnTo>
                    <a:lnTo>
                      <a:pt x="518" y="77"/>
                    </a:lnTo>
                    <a:lnTo>
                      <a:pt x="518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682" y="74"/>
                    </a:lnTo>
                    <a:lnTo>
                      <a:pt x="775" y="72"/>
                    </a:lnTo>
                    <a:lnTo>
                      <a:pt x="965" y="58"/>
                    </a:lnTo>
                    <a:lnTo>
                      <a:pt x="1155" y="48"/>
                    </a:lnTo>
                    <a:lnTo>
                      <a:pt x="1343" y="37"/>
                    </a:lnTo>
                    <a:lnTo>
                      <a:pt x="1343" y="37"/>
                    </a:lnTo>
                    <a:lnTo>
                      <a:pt x="1573" y="32"/>
                    </a:lnTo>
                    <a:lnTo>
                      <a:pt x="1800" y="29"/>
                    </a:lnTo>
                    <a:lnTo>
                      <a:pt x="1800" y="29"/>
                    </a:lnTo>
                    <a:lnTo>
                      <a:pt x="2098" y="32"/>
                    </a:lnTo>
                    <a:lnTo>
                      <a:pt x="2400" y="40"/>
                    </a:lnTo>
                    <a:lnTo>
                      <a:pt x="2997" y="56"/>
                    </a:lnTo>
                    <a:lnTo>
                      <a:pt x="2997" y="56"/>
                    </a:lnTo>
                    <a:lnTo>
                      <a:pt x="2997" y="34"/>
                    </a:lnTo>
                    <a:lnTo>
                      <a:pt x="2994" y="16"/>
                    </a:lnTo>
                    <a:lnTo>
                      <a:pt x="2989" y="5"/>
                    </a:lnTo>
                    <a:lnTo>
                      <a:pt x="2986" y="2"/>
                    </a:lnTo>
                    <a:lnTo>
                      <a:pt x="2984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8318501" y="12893675"/>
                <a:ext cx="4757738" cy="122238"/>
              </a:xfrm>
              <a:custGeom>
                <a:rect b="b" l="l" r="r" t="t"/>
                <a:pathLst>
                  <a:path extrusionOk="0" h="77" w="2997">
                    <a:moveTo>
                      <a:pt x="2984" y="0"/>
                    </a:moveTo>
                    <a:lnTo>
                      <a:pt x="1459" y="0"/>
                    </a:lnTo>
                    <a:lnTo>
                      <a:pt x="1459" y="0"/>
                    </a:lnTo>
                    <a:lnTo>
                      <a:pt x="709" y="2"/>
                    </a:lnTo>
                    <a:lnTo>
                      <a:pt x="709" y="2"/>
                    </a:lnTo>
                    <a:lnTo>
                      <a:pt x="524" y="2"/>
                    </a:lnTo>
                    <a:lnTo>
                      <a:pt x="336" y="5"/>
                    </a:lnTo>
                    <a:lnTo>
                      <a:pt x="336" y="5"/>
                    </a:lnTo>
                    <a:lnTo>
                      <a:pt x="296" y="5"/>
                    </a:lnTo>
                    <a:lnTo>
                      <a:pt x="296" y="5"/>
                    </a:lnTo>
                    <a:lnTo>
                      <a:pt x="236" y="5"/>
                    </a:lnTo>
                    <a:lnTo>
                      <a:pt x="236" y="5"/>
                    </a:lnTo>
                    <a:lnTo>
                      <a:pt x="175" y="5"/>
                    </a:lnTo>
                    <a:lnTo>
                      <a:pt x="175" y="5"/>
                    </a:lnTo>
                    <a:lnTo>
                      <a:pt x="88" y="8"/>
                    </a:lnTo>
                    <a:lnTo>
                      <a:pt x="43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9" y="24"/>
                    </a:lnTo>
                    <a:lnTo>
                      <a:pt x="56" y="32"/>
                    </a:lnTo>
                    <a:lnTo>
                      <a:pt x="111" y="45"/>
                    </a:lnTo>
                    <a:lnTo>
                      <a:pt x="170" y="53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96" y="69"/>
                    </a:lnTo>
                    <a:lnTo>
                      <a:pt x="370" y="74"/>
                    </a:lnTo>
                    <a:lnTo>
                      <a:pt x="444" y="77"/>
                    </a:lnTo>
                    <a:lnTo>
                      <a:pt x="518" y="77"/>
                    </a:lnTo>
                    <a:lnTo>
                      <a:pt x="518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682" y="74"/>
                    </a:lnTo>
                    <a:lnTo>
                      <a:pt x="775" y="72"/>
                    </a:lnTo>
                    <a:lnTo>
                      <a:pt x="965" y="58"/>
                    </a:lnTo>
                    <a:lnTo>
                      <a:pt x="1155" y="48"/>
                    </a:lnTo>
                    <a:lnTo>
                      <a:pt x="1343" y="37"/>
                    </a:lnTo>
                    <a:lnTo>
                      <a:pt x="1343" y="37"/>
                    </a:lnTo>
                    <a:lnTo>
                      <a:pt x="1573" y="32"/>
                    </a:lnTo>
                    <a:lnTo>
                      <a:pt x="1800" y="29"/>
                    </a:lnTo>
                    <a:lnTo>
                      <a:pt x="1800" y="29"/>
                    </a:lnTo>
                    <a:lnTo>
                      <a:pt x="2098" y="32"/>
                    </a:lnTo>
                    <a:lnTo>
                      <a:pt x="2400" y="40"/>
                    </a:lnTo>
                    <a:lnTo>
                      <a:pt x="2997" y="56"/>
                    </a:lnTo>
                    <a:lnTo>
                      <a:pt x="2997" y="56"/>
                    </a:lnTo>
                    <a:lnTo>
                      <a:pt x="2997" y="34"/>
                    </a:lnTo>
                    <a:lnTo>
                      <a:pt x="2994" y="16"/>
                    </a:lnTo>
                    <a:lnTo>
                      <a:pt x="2989" y="5"/>
                    </a:lnTo>
                    <a:lnTo>
                      <a:pt x="2986" y="2"/>
                    </a:lnTo>
                    <a:lnTo>
                      <a:pt x="2984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8285164" y="13257213"/>
                <a:ext cx="4502150" cy="276225"/>
              </a:xfrm>
              <a:custGeom>
                <a:rect b="b" l="l" r="r" t="t"/>
                <a:pathLst>
                  <a:path extrusionOk="0" h="174" w="2836">
                    <a:moveTo>
                      <a:pt x="32" y="0"/>
                    </a:moveTo>
                    <a:lnTo>
                      <a:pt x="32" y="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3" y="11"/>
                    </a:lnTo>
                    <a:lnTo>
                      <a:pt x="11" y="16"/>
                    </a:lnTo>
                    <a:lnTo>
                      <a:pt x="6" y="32"/>
                    </a:lnTo>
                    <a:lnTo>
                      <a:pt x="3" y="56"/>
                    </a:lnTo>
                    <a:lnTo>
                      <a:pt x="0" y="80"/>
                    </a:lnTo>
                    <a:lnTo>
                      <a:pt x="3" y="126"/>
                    </a:lnTo>
                    <a:lnTo>
                      <a:pt x="6" y="142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161" y="134"/>
                    </a:lnTo>
                    <a:lnTo>
                      <a:pt x="312" y="120"/>
                    </a:lnTo>
                    <a:lnTo>
                      <a:pt x="465" y="110"/>
                    </a:lnTo>
                    <a:lnTo>
                      <a:pt x="542" y="107"/>
                    </a:lnTo>
                    <a:lnTo>
                      <a:pt x="619" y="107"/>
                    </a:lnTo>
                    <a:lnTo>
                      <a:pt x="619" y="107"/>
                    </a:lnTo>
                    <a:lnTo>
                      <a:pt x="653" y="107"/>
                    </a:lnTo>
                    <a:lnTo>
                      <a:pt x="653" y="107"/>
                    </a:lnTo>
                    <a:lnTo>
                      <a:pt x="822" y="110"/>
                    </a:lnTo>
                    <a:lnTo>
                      <a:pt x="994" y="118"/>
                    </a:lnTo>
                    <a:lnTo>
                      <a:pt x="1332" y="134"/>
                    </a:lnTo>
                    <a:lnTo>
                      <a:pt x="1332" y="134"/>
                    </a:lnTo>
                    <a:lnTo>
                      <a:pt x="1512" y="142"/>
                    </a:lnTo>
                    <a:lnTo>
                      <a:pt x="1689" y="145"/>
                    </a:lnTo>
                    <a:lnTo>
                      <a:pt x="1868" y="147"/>
                    </a:lnTo>
                    <a:lnTo>
                      <a:pt x="2045" y="153"/>
                    </a:lnTo>
                    <a:lnTo>
                      <a:pt x="2045" y="153"/>
                    </a:lnTo>
                    <a:lnTo>
                      <a:pt x="2426" y="166"/>
                    </a:lnTo>
                    <a:lnTo>
                      <a:pt x="2616" y="171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12" y="171"/>
                    </a:lnTo>
                    <a:lnTo>
                      <a:pt x="2817" y="163"/>
                    </a:lnTo>
                    <a:lnTo>
                      <a:pt x="2820" y="153"/>
                    </a:lnTo>
                    <a:lnTo>
                      <a:pt x="2825" y="137"/>
                    </a:lnTo>
                    <a:lnTo>
                      <a:pt x="2830" y="96"/>
                    </a:lnTo>
                    <a:lnTo>
                      <a:pt x="2836" y="54"/>
                    </a:lnTo>
                    <a:lnTo>
                      <a:pt x="2836" y="54"/>
                    </a:lnTo>
                    <a:lnTo>
                      <a:pt x="2836" y="11"/>
                    </a:lnTo>
                    <a:lnTo>
                      <a:pt x="1461" y="11"/>
                    </a:lnTo>
                    <a:lnTo>
                      <a:pt x="1461" y="11"/>
                    </a:lnTo>
                    <a:lnTo>
                      <a:pt x="698" y="8"/>
                    </a:lnTo>
                    <a:lnTo>
                      <a:pt x="698" y="8"/>
                    </a:lnTo>
                    <a:lnTo>
                      <a:pt x="513" y="8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283" y="6"/>
                    </a:lnTo>
                    <a:lnTo>
                      <a:pt x="283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169" y="6"/>
                    </a:lnTo>
                    <a:lnTo>
                      <a:pt x="169" y="6"/>
                    </a:lnTo>
                    <a:lnTo>
                      <a:pt x="101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8285164" y="13257213"/>
                <a:ext cx="4502150" cy="276225"/>
              </a:xfrm>
              <a:custGeom>
                <a:rect b="b" l="l" r="r" t="t"/>
                <a:pathLst>
                  <a:path extrusionOk="0" h="174" w="2836">
                    <a:moveTo>
                      <a:pt x="32" y="0"/>
                    </a:moveTo>
                    <a:lnTo>
                      <a:pt x="32" y="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3" y="11"/>
                    </a:lnTo>
                    <a:lnTo>
                      <a:pt x="11" y="16"/>
                    </a:lnTo>
                    <a:lnTo>
                      <a:pt x="6" y="32"/>
                    </a:lnTo>
                    <a:lnTo>
                      <a:pt x="3" y="56"/>
                    </a:lnTo>
                    <a:lnTo>
                      <a:pt x="0" y="80"/>
                    </a:lnTo>
                    <a:lnTo>
                      <a:pt x="3" y="126"/>
                    </a:lnTo>
                    <a:lnTo>
                      <a:pt x="6" y="142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161" y="134"/>
                    </a:lnTo>
                    <a:lnTo>
                      <a:pt x="312" y="120"/>
                    </a:lnTo>
                    <a:lnTo>
                      <a:pt x="465" y="110"/>
                    </a:lnTo>
                    <a:lnTo>
                      <a:pt x="542" y="107"/>
                    </a:lnTo>
                    <a:lnTo>
                      <a:pt x="619" y="107"/>
                    </a:lnTo>
                    <a:lnTo>
                      <a:pt x="619" y="107"/>
                    </a:lnTo>
                    <a:lnTo>
                      <a:pt x="653" y="107"/>
                    </a:lnTo>
                    <a:lnTo>
                      <a:pt x="653" y="107"/>
                    </a:lnTo>
                    <a:lnTo>
                      <a:pt x="822" y="110"/>
                    </a:lnTo>
                    <a:lnTo>
                      <a:pt x="994" y="118"/>
                    </a:lnTo>
                    <a:lnTo>
                      <a:pt x="1332" y="134"/>
                    </a:lnTo>
                    <a:lnTo>
                      <a:pt x="1332" y="134"/>
                    </a:lnTo>
                    <a:lnTo>
                      <a:pt x="1512" y="142"/>
                    </a:lnTo>
                    <a:lnTo>
                      <a:pt x="1689" y="145"/>
                    </a:lnTo>
                    <a:lnTo>
                      <a:pt x="1868" y="147"/>
                    </a:lnTo>
                    <a:lnTo>
                      <a:pt x="2045" y="153"/>
                    </a:lnTo>
                    <a:lnTo>
                      <a:pt x="2045" y="153"/>
                    </a:lnTo>
                    <a:lnTo>
                      <a:pt x="2426" y="166"/>
                    </a:lnTo>
                    <a:lnTo>
                      <a:pt x="2616" y="171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12" y="171"/>
                    </a:lnTo>
                    <a:lnTo>
                      <a:pt x="2817" y="163"/>
                    </a:lnTo>
                    <a:lnTo>
                      <a:pt x="2820" y="153"/>
                    </a:lnTo>
                    <a:lnTo>
                      <a:pt x="2825" y="137"/>
                    </a:lnTo>
                    <a:lnTo>
                      <a:pt x="2830" y="96"/>
                    </a:lnTo>
                    <a:lnTo>
                      <a:pt x="2836" y="54"/>
                    </a:lnTo>
                    <a:lnTo>
                      <a:pt x="2836" y="54"/>
                    </a:lnTo>
                    <a:lnTo>
                      <a:pt x="2836" y="11"/>
                    </a:lnTo>
                    <a:lnTo>
                      <a:pt x="1461" y="11"/>
                    </a:lnTo>
                    <a:lnTo>
                      <a:pt x="1461" y="11"/>
                    </a:lnTo>
                    <a:lnTo>
                      <a:pt x="698" y="8"/>
                    </a:lnTo>
                    <a:lnTo>
                      <a:pt x="698" y="8"/>
                    </a:lnTo>
                    <a:lnTo>
                      <a:pt x="513" y="8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283" y="6"/>
                    </a:lnTo>
                    <a:lnTo>
                      <a:pt x="283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169" y="6"/>
                    </a:lnTo>
                    <a:lnTo>
                      <a:pt x="169" y="6"/>
                    </a:lnTo>
                    <a:lnTo>
                      <a:pt x="101" y="6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8335964" y="13096875"/>
                <a:ext cx="4451350" cy="177800"/>
              </a:xfrm>
              <a:custGeom>
                <a:rect b="b" l="l" r="r" t="t"/>
                <a:pathLst>
                  <a:path extrusionOk="0" h="112" w="2804">
                    <a:moveTo>
                      <a:pt x="742" y="0"/>
                    </a:moveTo>
                    <a:lnTo>
                      <a:pt x="742" y="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555" y="3"/>
                    </a:lnTo>
                    <a:lnTo>
                      <a:pt x="473" y="8"/>
                    </a:lnTo>
                    <a:lnTo>
                      <a:pt x="394" y="13"/>
                    </a:lnTo>
                    <a:lnTo>
                      <a:pt x="312" y="21"/>
                    </a:lnTo>
                    <a:lnTo>
                      <a:pt x="232" y="35"/>
                    </a:lnTo>
                    <a:lnTo>
                      <a:pt x="153" y="51"/>
                    </a:lnTo>
                    <a:lnTo>
                      <a:pt x="77" y="72"/>
                    </a:lnTo>
                    <a:lnTo>
                      <a:pt x="40" y="85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69" y="107"/>
                    </a:lnTo>
                    <a:lnTo>
                      <a:pt x="137" y="107"/>
                    </a:lnTo>
                    <a:lnTo>
                      <a:pt x="137" y="107"/>
                    </a:lnTo>
                    <a:lnTo>
                      <a:pt x="195" y="107"/>
                    </a:lnTo>
                    <a:lnTo>
                      <a:pt x="195" y="107"/>
                    </a:lnTo>
                    <a:lnTo>
                      <a:pt x="251" y="107"/>
                    </a:lnTo>
                    <a:lnTo>
                      <a:pt x="251" y="107"/>
                    </a:lnTo>
                    <a:lnTo>
                      <a:pt x="293" y="107"/>
                    </a:lnTo>
                    <a:lnTo>
                      <a:pt x="293" y="107"/>
                    </a:lnTo>
                    <a:lnTo>
                      <a:pt x="481" y="109"/>
                    </a:lnTo>
                    <a:lnTo>
                      <a:pt x="666" y="109"/>
                    </a:lnTo>
                    <a:lnTo>
                      <a:pt x="666" y="109"/>
                    </a:lnTo>
                    <a:lnTo>
                      <a:pt x="1429" y="112"/>
                    </a:lnTo>
                    <a:lnTo>
                      <a:pt x="2804" y="112"/>
                    </a:lnTo>
                    <a:lnTo>
                      <a:pt x="2804" y="112"/>
                    </a:lnTo>
                    <a:lnTo>
                      <a:pt x="2804" y="83"/>
                    </a:lnTo>
                    <a:lnTo>
                      <a:pt x="2801" y="59"/>
                    </a:lnTo>
                    <a:lnTo>
                      <a:pt x="2796" y="43"/>
                    </a:lnTo>
                    <a:lnTo>
                      <a:pt x="2793" y="37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27" y="35"/>
                    </a:lnTo>
                    <a:lnTo>
                      <a:pt x="2727" y="35"/>
                    </a:lnTo>
                    <a:lnTo>
                      <a:pt x="2553" y="35"/>
                    </a:lnTo>
                    <a:lnTo>
                      <a:pt x="2378" y="32"/>
                    </a:lnTo>
                    <a:lnTo>
                      <a:pt x="2029" y="24"/>
                    </a:lnTo>
                    <a:lnTo>
                      <a:pt x="2029" y="24"/>
                    </a:lnTo>
                    <a:lnTo>
                      <a:pt x="1852" y="21"/>
                    </a:lnTo>
                    <a:lnTo>
                      <a:pt x="1673" y="21"/>
                    </a:lnTo>
                    <a:lnTo>
                      <a:pt x="1493" y="21"/>
                    </a:lnTo>
                    <a:lnTo>
                      <a:pt x="1316" y="16"/>
                    </a:lnTo>
                    <a:lnTo>
                      <a:pt x="1316" y="16"/>
                    </a:lnTo>
                    <a:lnTo>
                      <a:pt x="1030" y="5"/>
                    </a:lnTo>
                    <a:lnTo>
                      <a:pt x="885" y="3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8335964" y="13096875"/>
                <a:ext cx="4451350" cy="177800"/>
              </a:xfrm>
              <a:custGeom>
                <a:rect b="b" l="l" r="r" t="t"/>
                <a:pathLst>
                  <a:path extrusionOk="0" h="112" w="2804">
                    <a:moveTo>
                      <a:pt x="742" y="0"/>
                    </a:moveTo>
                    <a:lnTo>
                      <a:pt x="742" y="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555" y="3"/>
                    </a:lnTo>
                    <a:lnTo>
                      <a:pt x="473" y="8"/>
                    </a:lnTo>
                    <a:lnTo>
                      <a:pt x="394" y="13"/>
                    </a:lnTo>
                    <a:lnTo>
                      <a:pt x="312" y="21"/>
                    </a:lnTo>
                    <a:lnTo>
                      <a:pt x="232" y="35"/>
                    </a:lnTo>
                    <a:lnTo>
                      <a:pt x="153" y="51"/>
                    </a:lnTo>
                    <a:lnTo>
                      <a:pt x="77" y="72"/>
                    </a:lnTo>
                    <a:lnTo>
                      <a:pt x="40" y="85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69" y="107"/>
                    </a:lnTo>
                    <a:lnTo>
                      <a:pt x="137" y="107"/>
                    </a:lnTo>
                    <a:lnTo>
                      <a:pt x="137" y="107"/>
                    </a:lnTo>
                    <a:lnTo>
                      <a:pt x="195" y="107"/>
                    </a:lnTo>
                    <a:lnTo>
                      <a:pt x="195" y="107"/>
                    </a:lnTo>
                    <a:lnTo>
                      <a:pt x="251" y="107"/>
                    </a:lnTo>
                    <a:lnTo>
                      <a:pt x="251" y="107"/>
                    </a:lnTo>
                    <a:lnTo>
                      <a:pt x="293" y="107"/>
                    </a:lnTo>
                    <a:lnTo>
                      <a:pt x="293" y="107"/>
                    </a:lnTo>
                    <a:lnTo>
                      <a:pt x="481" y="109"/>
                    </a:lnTo>
                    <a:lnTo>
                      <a:pt x="666" y="109"/>
                    </a:lnTo>
                    <a:lnTo>
                      <a:pt x="666" y="109"/>
                    </a:lnTo>
                    <a:lnTo>
                      <a:pt x="1429" y="112"/>
                    </a:lnTo>
                    <a:lnTo>
                      <a:pt x="2804" y="112"/>
                    </a:lnTo>
                    <a:lnTo>
                      <a:pt x="2804" y="112"/>
                    </a:lnTo>
                    <a:lnTo>
                      <a:pt x="2804" y="83"/>
                    </a:lnTo>
                    <a:lnTo>
                      <a:pt x="2801" y="59"/>
                    </a:lnTo>
                    <a:lnTo>
                      <a:pt x="2796" y="43"/>
                    </a:lnTo>
                    <a:lnTo>
                      <a:pt x="2793" y="37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27" y="35"/>
                    </a:lnTo>
                    <a:lnTo>
                      <a:pt x="2727" y="35"/>
                    </a:lnTo>
                    <a:lnTo>
                      <a:pt x="2553" y="35"/>
                    </a:lnTo>
                    <a:lnTo>
                      <a:pt x="2378" y="32"/>
                    </a:lnTo>
                    <a:lnTo>
                      <a:pt x="2029" y="24"/>
                    </a:lnTo>
                    <a:lnTo>
                      <a:pt x="2029" y="24"/>
                    </a:lnTo>
                    <a:lnTo>
                      <a:pt x="1852" y="21"/>
                    </a:lnTo>
                    <a:lnTo>
                      <a:pt x="1673" y="21"/>
                    </a:lnTo>
                    <a:lnTo>
                      <a:pt x="1493" y="21"/>
                    </a:lnTo>
                    <a:lnTo>
                      <a:pt x="1316" y="16"/>
                    </a:lnTo>
                    <a:lnTo>
                      <a:pt x="1316" y="16"/>
                    </a:lnTo>
                    <a:lnTo>
                      <a:pt x="1030" y="5"/>
                    </a:lnTo>
                    <a:lnTo>
                      <a:pt x="885" y="3"/>
                    </a:lnTo>
                    <a:lnTo>
                      <a:pt x="742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8" name="Google Shape;158;p4"/>
          <p:cNvSpPr txBox="1"/>
          <p:nvPr/>
        </p:nvSpPr>
        <p:spPr>
          <a:xfrm>
            <a:off x="171450" y="185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131175" y="97625"/>
            <a:ext cx="1204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ko-KR" sz="55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54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1056500" y="305534"/>
            <a:ext cx="355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프로젝트 배경 및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/>
        </p:nvSpPr>
        <p:spPr>
          <a:xfrm>
            <a:off x="131184" y="97627"/>
            <a:ext cx="120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62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1125575" y="323059"/>
            <a:ext cx="355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프로젝트 배경 및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3395"/>
            <a:ext cx="4262198" cy="392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4820485" y="1139051"/>
            <a:ext cx="6225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녹조현상을 형성하는 유독남조류는 세계 각지의 부영양화 호수에서 장기간 관찰되고 있다. 남조에 의해 생산되는 독소는 크게 </a:t>
            </a:r>
            <a:r>
              <a:rPr b="1" i="0" lang="ko-KR" sz="1600" u="none" cap="none" strike="noStrike">
                <a:solidFill>
                  <a:srgbClr val="000000"/>
                </a:solidFill>
              </a:rPr>
              <a:t>신경독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(anatoxin-a, anatoxin-a(s), saxitoxin)과</a:t>
            </a:r>
            <a:r>
              <a:rPr b="1" i="0" lang="ko-KR" sz="1600" u="none" cap="none" strike="noStrike">
                <a:solidFill>
                  <a:srgbClr val="000000"/>
                </a:solidFill>
              </a:rPr>
              <a:t> 간독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(microcystin, nodularin, cylindrospermopsin)으로 나뉜다. Microcystin 은 남조세포내에 존재하며, 세포막이 손상되면 외부로 방출된다고 사료되며, 용출된 microcystin은 생물에 악영향을 끼치며,…(중략)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228" y="3615743"/>
            <a:ext cx="6698826" cy="262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type="title"/>
          </p:nvPr>
        </p:nvSpPr>
        <p:spPr>
          <a:xfrm>
            <a:off x="4014960" y="174317"/>
            <a:ext cx="75888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녹조가 도대체 얼마나 나쁘길래?</a:t>
            </a:r>
            <a:endParaRPr sz="3200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6704138" y="6642556"/>
            <a:ext cx="280100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https://www.bbc.com/news/world-africa-54234396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9247239" y="6642556"/>
            <a:ext cx="622381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https://www.jksee.or.kr/upload/pdf/KSEE-2015-37-12-657.pdf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358950" y="763425"/>
            <a:ext cx="114282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8583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5B8583"/>
                </a:solidFill>
                <a:latin typeface="Arial"/>
                <a:ea typeface="Arial"/>
                <a:cs typeface="Arial"/>
                <a:sym typeface="Arial"/>
              </a:rPr>
              <a:t>녹조라떼가 우리 식탁에 올라올 수 있다고?</a:t>
            </a:r>
            <a:endParaRPr sz="3200">
              <a:solidFill>
                <a:srgbClr val="5B85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358940" y="426236"/>
            <a:ext cx="291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8101" y="1452730"/>
            <a:ext cx="1325036" cy="899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 txBox="1"/>
          <p:nvPr/>
        </p:nvSpPr>
        <p:spPr>
          <a:xfrm>
            <a:off x="7541852" y="1581206"/>
            <a:ext cx="3872664" cy="750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녹조 물 속에서 자라는 벼...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쌀 먹을 수 있겠습니까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5"/>
          <p:cNvGrpSpPr/>
          <p:nvPr/>
        </p:nvGrpSpPr>
        <p:grpSpPr>
          <a:xfrm>
            <a:off x="5672058" y="2352683"/>
            <a:ext cx="6312224" cy="4210266"/>
            <a:chOff x="2739361" y="1895035"/>
            <a:chExt cx="6312224" cy="4210266"/>
          </a:xfrm>
        </p:grpSpPr>
        <p:pic>
          <p:nvPicPr>
            <p:cNvPr id="182" name="Google Shape;18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39361" y="1895035"/>
              <a:ext cx="6312224" cy="42102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" name="Google Shape;183;p5"/>
            <p:cNvGrpSpPr/>
            <p:nvPr/>
          </p:nvGrpSpPr>
          <p:grpSpPr>
            <a:xfrm>
              <a:off x="2772777" y="2087808"/>
              <a:ext cx="4900361" cy="163972"/>
              <a:chOff x="8129589" y="12541250"/>
              <a:chExt cx="5135563" cy="992188"/>
            </a:xfrm>
          </p:grpSpPr>
          <p:sp>
            <p:nvSpPr>
              <p:cNvPr id="184" name="Google Shape;184;p5"/>
              <p:cNvSpPr/>
              <p:nvPr/>
            </p:nvSpPr>
            <p:spPr>
              <a:xfrm>
                <a:off x="8129589" y="12541250"/>
                <a:ext cx="5135563" cy="444500"/>
              </a:xfrm>
              <a:custGeom>
                <a:rect b="b" l="l" r="r" t="t"/>
                <a:pathLst>
                  <a:path extrusionOk="0" h="280" w="3235">
                    <a:moveTo>
                      <a:pt x="72" y="0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16" y="11"/>
                    </a:lnTo>
                    <a:lnTo>
                      <a:pt x="11" y="29"/>
                    </a:lnTo>
                    <a:lnTo>
                      <a:pt x="6" y="53"/>
                    </a:lnTo>
                    <a:lnTo>
                      <a:pt x="3" y="83"/>
                    </a:lnTo>
                    <a:lnTo>
                      <a:pt x="0" y="110"/>
                    </a:lnTo>
                    <a:lnTo>
                      <a:pt x="3" y="136"/>
                    </a:lnTo>
                    <a:lnTo>
                      <a:pt x="6" y="155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35" y="190"/>
                    </a:lnTo>
                    <a:lnTo>
                      <a:pt x="61" y="208"/>
                    </a:lnTo>
                    <a:lnTo>
                      <a:pt x="90" y="224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62" y="232"/>
                    </a:lnTo>
                    <a:lnTo>
                      <a:pt x="207" y="230"/>
                    </a:lnTo>
                    <a:lnTo>
                      <a:pt x="294" y="227"/>
                    </a:lnTo>
                    <a:lnTo>
                      <a:pt x="294" y="227"/>
                    </a:lnTo>
                    <a:lnTo>
                      <a:pt x="355" y="227"/>
                    </a:lnTo>
                    <a:lnTo>
                      <a:pt x="355" y="227"/>
                    </a:lnTo>
                    <a:lnTo>
                      <a:pt x="415" y="227"/>
                    </a:lnTo>
                    <a:lnTo>
                      <a:pt x="415" y="227"/>
                    </a:lnTo>
                    <a:lnTo>
                      <a:pt x="455" y="227"/>
                    </a:lnTo>
                    <a:lnTo>
                      <a:pt x="455" y="227"/>
                    </a:lnTo>
                    <a:lnTo>
                      <a:pt x="643" y="224"/>
                    </a:lnTo>
                    <a:lnTo>
                      <a:pt x="828" y="224"/>
                    </a:lnTo>
                    <a:lnTo>
                      <a:pt x="828" y="224"/>
                    </a:lnTo>
                    <a:lnTo>
                      <a:pt x="1578" y="222"/>
                    </a:lnTo>
                    <a:lnTo>
                      <a:pt x="3103" y="222"/>
                    </a:lnTo>
                    <a:lnTo>
                      <a:pt x="3103" y="222"/>
                    </a:lnTo>
                    <a:lnTo>
                      <a:pt x="3105" y="224"/>
                    </a:lnTo>
                    <a:lnTo>
                      <a:pt x="3108" y="227"/>
                    </a:lnTo>
                    <a:lnTo>
                      <a:pt x="3113" y="238"/>
                    </a:lnTo>
                    <a:lnTo>
                      <a:pt x="3116" y="256"/>
                    </a:lnTo>
                    <a:lnTo>
                      <a:pt x="3116" y="278"/>
                    </a:lnTo>
                    <a:lnTo>
                      <a:pt x="3116" y="278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8" y="278"/>
                    </a:lnTo>
                    <a:lnTo>
                      <a:pt x="3211" y="270"/>
                    </a:lnTo>
                    <a:lnTo>
                      <a:pt x="3222" y="240"/>
                    </a:lnTo>
                    <a:lnTo>
                      <a:pt x="3227" y="203"/>
                    </a:lnTo>
                    <a:lnTo>
                      <a:pt x="3232" y="158"/>
                    </a:lnTo>
                    <a:lnTo>
                      <a:pt x="3235" y="112"/>
                    </a:lnTo>
                    <a:lnTo>
                      <a:pt x="3232" y="75"/>
                    </a:lnTo>
                    <a:lnTo>
                      <a:pt x="3227" y="45"/>
                    </a:lnTo>
                    <a:lnTo>
                      <a:pt x="3224" y="37"/>
                    </a:lnTo>
                    <a:lnTo>
                      <a:pt x="3219" y="35"/>
                    </a:lnTo>
                    <a:lnTo>
                      <a:pt x="3219" y="35"/>
                    </a:lnTo>
                    <a:lnTo>
                      <a:pt x="3108" y="24"/>
                    </a:lnTo>
                    <a:lnTo>
                      <a:pt x="2997" y="19"/>
                    </a:lnTo>
                    <a:lnTo>
                      <a:pt x="2886" y="13"/>
                    </a:lnTo>
                    <a:lnTo>
                      <a:pt x="2775" y="11"/>
                    </a:lnTo>
                    <a:lnTo>
                      <a:pt x="2553" y="11"/>
                    </a:lnTo>
                    <a:lnTo>
                      <a:pt x="2334" y="11"/>
                    </a:lnTo>
                    <a:lnTo>
                      <a:pt x="2334" y="11"/>
                    </a:lnTo>
                    <a:lnTo>
                      <a:pt x="1890" y="8"/>
                    </a:lnTo>
                    <a:lnTo>
                      <a:pt x="1890" y="8"/>
                    </a:lnTo>
                    <a:lnTo>
                      <a:pt x="1692" y="8"/>
                    </a:lnTo>
                    <a:lnTo>
                      <a:pt x="1493" y="13"/>
                    </a:lnTo>
                    <a:lnTo>
                      <a:pt x="1493" y="13"/>
                    </a:lnTo>
                    <a:lnTo>
                      <a:pt x="1306" y="24"/>
                    </a:lnTo>
                    <a:lnTo>
                      <a:pt x="1121" y="37"/>
                    </a:lnTo>
                    <a:lnTo>
                      <a:pt x="936" y="48"/>
                    </a:lnTo>
                    <a:lnTo>
                      <a:pt x="841" y="53"/>
                    </a:lnTo>
                    <a:lnTo>
                      <a:pt x="748" y="56"/>
                    </a:lnTo>
                    <a:lnTo>
                      <a:pt x="748" y="56"/>
                    </a:lnTo>
                    <a:lnTo>
                      <a:pt x="656" y="59"/>
                    </a:lnTo>
                    <a:lnTo>
                      <a:pt x="656" y="59"/>
                    </a:lnTo>
                    <a:lnTo>
                      <a:pt x="521" y="56"/>
                    </a:lnTo>
                    <a:lnTo>
                      <a:pt x="452" y="51"/>
                    </a:lnTo>
                    <a:lnTo>
                      <a:pt x="386" y="45"/>
                    </a:lnTo>
                    <a:lnTo>
                      <a:pt x="386" y="45"/>
                    </a:lnTo>
                    <a:lnTo>
                      <a:pt x="299" y="37"/>
                    </a:lnTo>
                    <a:lnTo>
                      <a:pt x="212" y="21"/>
                    </a:lnTo>
                    <a:lnTo>
                      <a:pt x="212" y="21"/>
                    </a:lnTo>
                    <a:lnTo>
                      <a:pt x="141" y="8"/>
                    </a:lnTo>
                    <a:lnTo>
                      <a:pt x="10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8129589" y="12541250"/>
                <a:ext cx="5135563" cy="444500"/>
              </a:xfrm>
              <a:custGeom>
                <a:rect b="b" l="l" r="r" t="t"/>
                <a:pathLst>
                  <a:path extrusionOk="0" h="280" w="3235">
                    <a:moveTo>
                      <a:pt x="72" y="0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16" y="11"/>
                    </a:lnTo>
                    <a:lnTo>
                      <a:pt x="11" y="29"/>
                    </a:lnTo>
                    <a:lnTo>
                      <a:pt x="6" y="53"/>
                    </a:lnTo>
                    <a:lnTo>
                      <a:pt x="3" y="83"/>
                    </a:lnTo>
                    <a:lnTo>
                      <a:pt x="0" y="110"/>
                    </a:lnTo>
                    <a:lnTo>
                      <a:pt x="3" y="136"/>
                    </a:lnTo>
                    <a:lnTo>
                      <a:pt x="6" y="155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35" y="190"/>
                    </a:lnTo>
                    <a:lnTo>
                      <a:pt x="61" y="208"/>
                    </a:lnTo>
                    <a:lnTo>
                      <a:pt x="90" y="224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62" y="232"/>
                    </a:lnTo>
                    <a:lnTo>
                      <a:pt x="207" y="230"/>
                    </a:lnTo>
                    <a:lnTo>
                      <a:pt x="294" y="227"/>
                    </a:lnTo>
                    <a:lnTo>
                      <a:pt x="294" y="227"/>
                    </a:lnTo>
                    <a:lnTo>
                      <a:pt x="355" y="227"/>
                    </a:lnTo>
                    <a:lnTo>
                      <a:pt x="355" y="227"/>
                    </a:lnTo>
                    <a:lnTo>
                      <a:pt x="415" y="227"/>
                    </a:lnTo>
                    <a:lnTo>
                      <a:pt x="415" y="227"/>
                    </a:lnTo>
                    <a:lnTo>
                      <a:pt x="455" y="227"/>
                    </a:lnTo>
                    <a:lnTo>
                      <a:pt x="455" y="227"/>
                    </a:lnTo>
                    <a:lnTo>
                      <a:pt x="643" y="224"/>
                    </a:lnTo>
                    <a:lnTo>
                      <a:pt x="828" y="224"/>
                    </a:lnTo>
                    <a:lnTo>
                      <a:pt x="828" y="224"/>
                    </a:lnTo>
                    <a:lnTo>
                      <a:pt x="1578" y="222"/>
                    </a:lnTo>
                    <a:lnTo>
                      <a:pt x="3103" y="222"/>
                    </a:lnTo>
                    <a:lnTo>
                      <a:pt x="3103" y="222"/>
                    </a:lnTo>
                    <a:lnTo>
                      <a:pt x="3105" y="224"/>
                    </a:lnTo>
                    <a:lnTo>
                      <a:pt x="3108" y="227"/>
                    </a:lnTo>
                    <a:lnTo>
                      <a:pt x="3113" y="238"/>
                    </a:lnTo>
                    <a:lnTo>
                      <a:pt x="3116" y="256"/>
                    </a:lnTo>
                    <a:lnTo>
                      <a:pt x="3116" y="278"/>
                    </a:lnTo>
                    <a:lnTo>
                      <a:pt x="3116" y="278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8" y="278"/>
                    </a:lnTo>
                    <a:lnTo>
                      <a:pt x="3211" y="270"/>
                    </a:lnTo>
                    <a:lnTo>
                      <a:pt x="3222" y="240"/>
                    </a:lnTo>
                    <a:lnTo>
                      <a:pt x="3227" y="203"/>
                    </a:lnTo>
                    <a:lnTo>
                      <a:pt x="3232" y="158"/>
                    </a:lnTo>
                    <a:lnTo>
                      <a:pt x="3235" y="112"/>
                    </a:lnTo>
                    <a:lnTo>
                      <a:pt x="3232" y="75"/>
                    </a:lnTo>
                    <a:lnTo>
                      <a:pt x="3227" y="45"/>
                    </a:lnTo>
                    <a:lnTo>
                      <a:pt x="3224" y="37"/>
                    </a:lnTo>
                    <a:lnTo>
                      <a:pt x="3219" y="35"/>
                    </a:lnTo>
                    <a:lnTo>
                      <a:pt x="3219" y="35"/>
                    </a:lnTo>
                    <a:lnTo>
                      <a:pt x="3108" y="24"/>
                    </a:lnTo>
                    <a:lnTo>
                      <a:pt x="2997" y="19"/>
                    </a:lnTo>
                    <a:lnTo>
                      <a:pt x="2886" y="13"/>
                    </a:lnTo>
                    <a:lnTo>
                      <a:pt x="2775" y="11"/>
                    </a:lnTo>
                    <a:lnTo>
                      <a:pt x="2553" y="11"/>
                    </a:lnTo>
                    <a:lnTo>
                      <a:pt x="2334" y="11"/>
                    </a:lnTo>
                    <a:lnTo>
                      <a:pt x="2334" y="11"/>
                    </a:lnTo>
                    <a:lnTo>
                      <a:pt x="1890" y="8"/>
                    </a:lnTo>
                    <a:lnTo>
                      <a:pt x="1890" y="8"/>
                    </a:lnTo>
                    <a:lnTo>
                      <a:pt x="1692" y="8"/>
                    </a:lnTo>
                    <a:lnTo>
                      <a:pt x="1493" y="13"/>
                    </a:lnTo>
                    <a:lnTo>
                      <a:pt x="1493" y="13"/>
                    </a:lnTo>
                    <a:lnTo>
                      <a:pt x="1306" y="24"/>
                    </a:lnTo>
                    <a:lnTo>
                      <a:pt x="1121" y="37"/>
                    </a:lnTo>
                    <a:lnTo>
                      <a:pt x="936" y="48"/>
                    </a:lnTo>
                    <a:lnTo>
                      <a:pt x="841" y="53"/>
                    </a:lnTo>
                    <a:lnTo>
                      <a:pt x="748" y="56"/>
                    </a:lnTo>
                    <a:lnTo>
                      <a:pt x="748" y="56"/>
                    </a:lnTo>
                    <a:lnTo>
                      <a:pt x="656" y="59"/>
                    </a:lnTo>
                    <a:lnTo>
                      <a:pt x="656" y="59"/>
                    </a:lnTo>
                    <a:lnTo>
                      <a:pt x="521" y="56"/>
                    </a:lnTo>
                    <a:lnTo>
                      <a:pt x="452" y="51"/>
                    </a:lnTo>
                    <a:lnTo>
                      <a:pt x="386" y="45"/>
                    </a:lnTo>
                    <a:lnTo>
                      <a:pt x="386" y="45"/>
                    </a:lnTo>
                    <a:lnTo>
                      <a:pt x="299" y="37"/>
                    </a:lnTo>
                    <a:lnTo>
                      <a:pt x="212" y="21"/>
                    </a:lnTo>
                    <a:lnTo>
                      <a:pt x="212" y="21"/>
                    </a:lnTo>
                    <a:lnTo>
                      <a:pt x="141" y="8"/>
                    </a:lnTo>
                    <a:lnTo>
                      <a:pt x="106" y="0"/>
                    </a:lnTo>
                    <a:lnTo>
                      <a:pt x="72" y="0"/>
                    </a:lnTo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8167689" y="12919075"/>
                <a:ext cx="4908550" cy="355600"/>
              </a:xfrm>
              <a:custGeom>
                <a:rect b="b" l="l" r="r" t="t"/>
                <a:pathLst>
                  <a:path extrusionOk="0" h="224" w="3092">
                    <a:moveTo>
                      <a:pt x="95" y="0"/>
                    </a:moveTo>
                    <a:lnTo>
                      <a:pt x="95" y="0"/>
                    </a:lnTo>
                    <a:lnTo>
                      <a:pt x="58" y="5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9" y="18"/>
                    </a:lnTo>
                    <a:lnTo>
                      <a:pt x="16" y="24"/>
                    </a:lnTo>
                    <a:lnTo>
                      <a:pt x="8" y="45"/>
                    </a:lnTo>
                    <a:lnTo>
                      <a:pt x="3" y="72"/>
                    </a:lnTo>
                    <a:lnTo>
                      <a:pt x="0" y="104"/>
                    </a:lnTo>
                    <a:lnTo>
                      <a:pt x="0" y="136"/>
                    </a:lnTo>
                    <a:lnTo>
                      <a:pt x="0" y="165"/>
                    </a:lnTo>
                    <a:lnTo>
                      <a:pt x="6" y="184"/>
                    </a:lnTo>
                    <a:lnTo>
                      <a:pt x="8" y="192"/>
                    </a:lnTo>
                    <a:lnTo>
                      <a:pt x="11" y="195"/>
                    </a:lnTo>
                    <a:lnTo>
                      <a:pt x="11" y="195"/>
                    </a:lnTo>
                    <a:lnTo>
                      <a:pt x="58" y="205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46" y="197"/>
                    </a:lnTo>
                    <a:lnTo>
                      <a:pt x="183" y="184"/>
                    </a:lnTo>
                    <a:lnTo>
                      <a:pt x="259" y="163"/>
                    </a:lnTo>
                    <a:lnTo>
                      <a:pt x="338" y="147"/>
                    </a:lnTo>
                    <a:lnTo>
                      <a:pt x="418" y="133"/>
                    </a:lnTo>
                    <a:lnTo>
                      <a:pt x="500" y="125"/>
                    </a:lnTo>
                    <a:lnTo>
                      <a:pt x="579" y="120"/>
                    </a:lnTo>
                    <a:lnTo>
                      <a:pt x="661" y="115"/>
                    </a:lnTo>
                    <a:lnTo>
                      <a:pt x="740" y="112"/>
                    </a:lnTo>
                    <a:lnTo>
                      <a:pt x="740" y="112"/>
                    </a:lnTo>
                    <a:lnTo>
                      <a:pt x="848" y="112"/>
                    </a:lnTo>
                    <a:lnTo>
                      <a:pt x="848" y="112"/>
                    </a:lnTo>
                    <a:lnTo>
                      <a:pt x="991" y="115"/>
                    </a:lnTo>
                    <a:lnTo>
                      <a:pt x="1136" y="117"/>
                    </a:lnTo>
                    <a:lnTo>
                      <a:pt x="1422" y="128"/>
                    </a:lnTo>
                    <a:lnTo>
                      <a:pt x="1422" y="128"/>
                    </a:lnTo>
                    <a:lnTo>
                      <a:pt x="1599" y="133"/>
                    </a:lnTo>
                    <a:lnTo>
                      <a:pt x="1779" y="133"/>
                    </a:lnTo>
                    <a:lnTo>
                      <a:pt x="1958" y="133"/>
                    </a:lnTo>
                    <a:lnTo>
                      <a:pt x="2135" y="136"/>
                    </a:lnTo>
                    <a:lnTo>
                      <a:pt x="2135" y="136"/>
                    </a:lnTo>
                    <a:lnTo>
                      <a:pt x="2484" y="144"/>
                    </a:lnTo>
                    <a:lnTo>
                      <a:pt x="2659" y="147"/>
                    </a:lnTo>
                    <a:lnTo>
                      <a:pt x="2833" y="147"/>
                    </a:lnTo>
                    <a:lnTo>
                      <a:pt x="2833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9" y="149"/>
                    </a:lnTo>
                    <a:lnTo>
                      <a:pt x="2902" y="155"/>
                    </a:lnTo>
                    <a:lnTo>
                      <a:pt x="2907" y="171"/>
                    </a:lnTo>
                    <a:lnTo>
                      <a:pt x="2910" y="195"/>
                    </a:lnTo>
                    <a:lnTo>
                      <a:pt x="2910" y="224"/>
                    </a:lnTo>
                    <a:lnTo>
                      <a:pt x="3063" y="224"/>
                    </a:lnTo>
                    <a:lnTo>
                      <a:pt x="3063" y="224"/>
                    </a:lnTo>
                    <a:lnTo>
                      <a:pt x="3068" y="224"/>
                    </a:lnTo>
                    <a:lnTo>
                      <a:pt x="3071" y="219"/>
                    </a:lnTo>
                    <a:lnTo>
                      <a:pt x="3079" y="205"/>
                    </a:lnTo>
                    <a:lnTo>
                      <a:pt x="3084" y="184"/>
                    </a:lnTo>
                    <a:lnTo>
                      <a:pt x="3087" y="157"/>
                    </a:lnTo>
                    <a:lnTo>
                      <a:pt x="3092" y="99"/>
                    </a:lnTo>
                    <a:lnTo>
                      <a:pt x="3092" y="40"/>
                    </a:lnTo>
                    <a:lnTo>
                      <a:pt x="3092" y="40"/>
                    </a:lnTo>
                    <a:lnTo>
                      <a:pt x="2495" y="24"/>
                    </a:lnTo>
                    <a:lnTo>
                      <a:pt x="2193" y="16"/>
                    </a:lnTo>
                    <a:lnTo>
                      <a:pt x="1895" y="13"/>
                    </a:lnTo>
                    <a:lnTo>
                      <a:pt x="1895" y="13"/>
                    </a:lnTo>
                    <a:lnTo>
                      <a:pt x="1668" y="16"/>
                    </a:lnTo>
                    <a:lnTo>
                      <a:pt x="1438" y="21"/>
                    </a:lnTo>
                    <a:lnTo>
                      <a:pt x="1438" y="21"/>
                    </a:lnTo>
                    <a:lnTo>
                      <a:pt x="1250" y="32"/>
                    </a:lnTo>
                    <a:lnTo>
                      <a:pt x="1060" y="42"/>
                    </a:lnTo>
                    <a:lnTo>
                      <a:pt x="870" y="56"/>
                    </a:lnTo>
                    <a:lnTo>
                      <a:pt x="777" y="58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13" y="61"/>
                    </a:lnTo>
                    <a:lnTo>
                      <a:pt x="613" y="61"/>
                    </a:lnTo>
                    <a:lnTo>
                      <a:pt x="539" y="61"/>
                    </a:lnTo>
                    <a:lnTo>
                      <a:pt x="465" y="58"/>
                    </a:lnTo>
                    <a:lnTo>
                      <a:pt x="391" y="53"/>
                    </a:lnTo>
                    <a:lnTo>
                      <a:pt x="320" y="45"/>
                    </a:lnTo>
                    <a:lnTo>
                      <a:pt x="320" y="45"/>
                    </a:lnTo>
                    <a:lnTo>
                      <a:pt x="265" y="37"/>
                    </a:lnTo>
                    <a:lnTo>
                      <a:pt x="206" y="29"/>
                    </a:lnTo>
                    <a:lnTo>
                      <a:pt x="151" y="16"/>
                    </a:lnTo>
                    <a:lnTo>
                      <a:pt x="124" y="8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167689" y="12919075"/>
                <a:ext cx="4908550" cy="355600"/>
              </a:xfrm>
              <a:custGeom>
                <a:rect b="b" l="l" r="r" t="t"/>
                <a:pathLst>
                  <a:path extrusionOk="0" h="224" w="3092">
                    <a:moveTo>
                      <a:pt x="95" y="0"/>
                    </a:moveTo>
                    <a:lnTo>
                      <a:pt x="95" y="0"/>
                    </a:lnTo>
                    <a:lnTo>
                      <a:pt x="58" y="5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9" y="18"/>
                    </a:lnTo>
                    <a:lnTo>
                      <a:pt x="16" y="24"/>
                    </a:lnTo>
                    <a:lnTo>
                      <a:pt x="8" y="45"/>
                    </a:lnTo>
                    <a:lnTo>
                      <a:pt x="3" y="72"/>
                    </a:lnTo>
                    <a:lnTo>
                      <a:pt x="0" y="104"/>
                    </a:lnTo>
                    <a:lnTo>
                      <a:pt x="0" y="136"/>
                    </a:lnTo>
                    <a:lnTo>
                      <a:pt x="0" y="165"/>
                    </a:lnTo>
                    <a:lnTo>
                      <a:pt x="6" y="184"/>
                    </a:lnTo>
                    <a:lnTo>
                      <a:pt x="8" y="192"/>
                    </a:lnTo>
                    <a:lnTo>
                      <a:pt x="11" y="195"/>
                    </a:lnTo>
                    <a:lnTo>
                      <a:pt x="11" y="195"/>
                    </a:lnTo>
                    <a:lnTo>
                      <a:pt x="58" y="205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46" y="197"/>
                    </a:lnTo>
                    <a:lnTo>
                      <a:pt x="183" y="184"/>
                    </a:lnTo>
                    <a:lnTo>
                      <a:pt x="259" y="163"/>
                    </a:lnTo>
                    <a:lnTo>
                      <a:pt x="338" y="147"/>
                    </a:lnTo>
                    <a:lnTo>
                      <a:pt x="418" y="133"/>
                    </a:lnTo>
                    <a:lnTo>
                      <a:pt x="500" y="125"/>
                    </a:lnTo>
                    <a:lnTo>
                      <a:pt x="579" y="120"/>
                    </a:lnTo>
                    <a:lnTo>
                      <a:pt x="661" y="115"/>
                    </a:lnTo>
                    <a:lnTo>
                      <a:pt x="740" y="112"/>
                    </a:lnTo>
                    <a:lnTo>
                      <a:pt x="740" y="112"/>
                    </a:lnTo>
                    <a:lnTo>
                      <a:pt x="848" y="112"/>
                    </a:lnTo>
                    <a:lnTo>
                      <a:pt x="848" y="112"/>
                    </a:lnTo>
                    <a:lnTo>
                      <a:pt x="991" y="115"/>
                    </a:lnTo>
                    <a:lnTo>
                      <a:pt x="1136" y="117"/>
                    </a:lnTo>
                    <a:lnTo>
                      <a:pt x="1422" y="128"/>
                    </a:lnTo>
                    <a:lnTo>
                      <a:pt x="1422" y="128"/>
                    </a:lnTo>
                    <a:lnTo>
                      <a:pt x="1599" y="133"/>
                    </a:lnTo>
                    <a:lnTo>
                      <a:pt x="1779" y="133"/>
                    </a:lnTo>
                    <a:lnTo>
                      <a:pt x="1958" y="133"/>
                    </a:lnTo>
                    <a:lnTo>
                      <a:pt x="2135" y="136"/>
                    </a:lnTo>
                    <a:lnTo>
                      <a:pt x="2135" y="136"/>
                    </a:lnTo>
                    <a:lnTo>
                      <a:pt x="2484" y="144"/>
                    </a:lnTo>
                    <a:lnTo>
                      <a:pt x="2659" y="147"/>
                    </a:lnTo>
                    <a:lnTo>
                      <a:pt x="2833" y="147"/>
                    </a:lnTo>
                    <a:lnTo>
                      <a:pt x="2833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9" y="149"/>
                    </a:lnTo>
                    <a:lnTo>
                      <a:pt x="2902" y="155"/>
                    </a:lnTo>
                    <a:lnTo>
                      <a:pt x="2907" y="171"/>
                    </a:lnTo>
                    <a:lnTo>
                      <a:pt x="2910" y="195"/>
                    </a:lnTo>
                    <a:lnTo>
                      <a:pt x="2910" y="224"/>
                    </a:lnTo>
                    <a:lnTo>
                      <a:pt x="3063" y="224"/>
                    </a:lnTo>
                    <a:lnTo>
                      <a:pt x="3063" y="224"/>
                    </a:lnTo>
                    <a:lnTo>
                      <a:pt x="3068" y="224"/>
                    </a:lnTo>
                    <a:lnTo>
                      <a:pt x="3071" y="219"/>
                    </a:lnTo>
                    <a:lnTo>
                      <a:pt x="3079" y="205"/>
                    </a:lnTo>
                    <a:lnTo>
                      <a:pt x="3084" y="184"/>
                    </a:lnTo>
                    <a:lnTo>
                      <a:pt x="3087" y="157"/>
                    </a:lnTo>
                    <a:lnTo>
                      <a:pt x="3092" y="99"/>
                    </a:lnTo>
                    <a:lnTo>
                      <a:pt x="3092" y="40"/>
                    </a:lnTo>
                    <a:lnTo>
                      <a:pt x="3092" y="40"/>
                    </a:lnTo>
                    <a:lnTo>
                      <a:pt x="2495" y="24"/>
                    </a:lnTo>
                    <a:lnTo>
                      <a:pt x="2193" y="16"/>
                    </a:lnTo>
                    <a:lnTo>
                      <a:pt x="1895" y="13"/>
                    </a:lnTo>
                    <a:lnTo>
                      <a:pt x="1895" y="13"/>
                    </a:lnTo>
                    <a:lnTo>
                      <a:pt x="1668" y="16"/>
                    </a:lnTo>
                    <a:lnTo>
                      <a:pt x="1438" y="21"/>
                    </a:lnTo>
                    <a:lnTo>
                      <a:pt x="1438" y="21"/>
                    </a:lnTo>
                    <a:lnTo>
                      <a:pt x="1250" y="32"/>
                    </a:lnTo>
                    <a:lnTo>
                      <a:pt x="1060" y="42"/>
                    </a:lnTo>
                    <a:lnTo>
                      <a:pt x="870" y="56"/>
                    </a:lnTo>
                    <a:lnTo>
                      <a:pt x="777" y="58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13" y="61"/>
                    </a:lnTo>
                    <a:lnTo>
                      <a:pt x="613" y="61"/>
                    </a:lnTo>
                    <a:lnTo>
                      <a:pt x="539" y="61"/>
                    </a:lnTo>
                    <a:lnTo>
                      <a:pt x="465" y="58"/>
                    </a:lnTo>
                    <a:lnTo>
                      <a:pt x="391" y="53"/>
                    </a:lnTo>
                    <a:lnTo>
                      <a:pt x="320" y="45"/>
                    </a:lnTo>
                    <a:lnTo>
                      <a:pt x="320" y="45"/>
                    </a:lnTo>
                    <a:lnTo>
                      <a:pt x="265" y="37"/>
                    </a:lnTo>
                    <a:lnTo>
                      <a:pt x="206" y="29"/>
                    </a:lnTo>
                    <a:lnTo>
                      <a:pt x="151" y="16"/>
                    </a:lnTo>
                    <a:lnTo>
                      <a:pt x="124" y="8"/>
                    </a:lnTo>
                    <a:lnTo>
                      <a:pt x="95" y="0"/>
                    </a:lnTo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318501" y="12893675"/>
                <a:ext cx="4757738" cy="122238"/>
              </a:xfrm>
              <a:custGeom>
                <a:rect b="b" l="l" r="r" t="t"/>
                <a:pathLst>
                  <a:path extrusionOk="0" h="77" w="2997">
                    <a:moveTo>
                      <a:pt x="2984" y="0"/>
                    </a:moveTo>
                    <a:lnTo>
                      <a:pt x="1459" y="0"/>
                    </a:lnTo>
                    <a:lnTo>
                      <a:pt x="1459" y="0"/>
                    </a:lnTo>
                    <a:lnTo>
                      <a:pt x="709" y="2"/>
                    </a:lnTo>
                    <a:lnTo>
                      <a:pt x="709" y="2"/>
                    </a:lnTo>
                    <a:lnTo>
                      <a:pt x="524" y="2"/>
                    </a:lnTo>
                    <a:lnTo>
                      <a:pt x="336" y="5"/>
                    </a:lnTo>
                    <a:lnTo>
                      <a:pt x="336" y="5"/>
                    </a:lnTo>
                    <a:lnTo>
                      <a:pt x="296" y="5"/>
                    </a:lnTo>
                    <a:lnTo>
                      <a:pt x="296" y="5"/>
                    </a:lnTo>
                    <a:lnTo>
                      <a:pt x="236" y="5"/>
                    </a:lnTo>
                    <a:lnTo>
                      <a:pt x="236" y="5"/>
                    </a:lnTo>
                    <a:lnTo>
                      <a:pt x="175" y="5"/>
                    </a:lnTo>
                    <a:lnTo>
                      <a:pt x="175" y="5"/>
                    </a:lnTo>
                    <a:lnTo>
                      <a:pt x="88" y="8"/>
                    </a:lnTo>
                    <a:lnTo>
                      <a:pt x="43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9" y="24"/>
                    </a:lnTo>
                    <a:lnTo>
                      <a:pt x="56" y="32"/>
                    </a:lnTo>
                    <a:lnTo>
                      <a:pt x="111" y="45"/>
                    </a:lnTo>
                    <a:lnTo>
                      <a:pt x="170" y="53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96" y="69"/>
                    </a:lnTo>
                    <a:lnTo>
                      <a:pt x="370" y="74"/>
                    </a:lnTo>
                    <a:lnTo>
                      <a:pt x="444" y="77"/>
                    </a:lnTo>
                    <a:lnTo>
                      <a:pt x="518" y="77"/>
                    </a:lnTo>
                    <a:lnTo>
                      <a:pt x="518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682" y="74"/>
                    </a:lnTo>
                    <a:lnTo>
                      <a:pt x="775" y="72"/>
                    </a:lnTo>
                    <a:lnTo>
                      <a:pt x="965" y="58"/>
                    </a:lnTo>
                    <a:lnTo>
                      <a:pt x="1155" y="48"/>
                    </a:lnTo>
                    <a:lnTo>
                      <a:pt x="1343" y="37"/>
                    </a:lnTo>
                    <a:lnTo>
                      <a:pt x="1343" y="37"/>
                    </a:lnTo>
                    <a:lnTo>
                      <a:pt x="1573" y="32"/>
                    </a:lnTo>
                    <a:lnTo>
                      <a:pt x="1800" y="29"/>
                    </a:lnTo>
                    <a:lnTo>
                      <a:pt x="1800" y="29"/>
                    </a:lnTo>
                    <a:lnTo>
                      <a:pt x="2098" y="32"/>
                    </a:lnTo>
                    <a:lnTo>
                      <a:pt x="2400" y="40"/>
                    </a:lnTo>
                    <a:lnTo>
                      <a:pt x="2997" y="56"/>
                    </a:lnTo>
                    <a:lnTo>
                      <a:pt x="2997" y="56"/>
                    </a:lnTo>
                    <a:lnTo>
                      <a:pt x="2997" y="34"/>
                    </a:lnTo>
                    <a:lnTo>
                      <a:pt x="2994" y="16"/>
                    </a:lnTo>
                    <a:lnTo>
                      <a:pt x="2989" y="5"/>
                    </a:lnTo>
                    <a:lnTo>
                      <a:pt x="2986" y="2"/>
                    </a:lnTo>
                    <a:lnTo>
                      <a:pt x="2984" y="0"/>
                    </a:lnTo>
                    <a:close/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318501" y="12893675"/>
                <a:ext cx="4757738" cy="122238"/>
              </a:xfrm>
              <a:custGeom>
                <a:rect b="b" l="l" r="r" t="t"/>
                <a:pathLst>
                  <a:path extrusionOk="0" h="77" w="2997">
                    <a:moveTo>
                      <a:pt x="2984" y="0"/>
                    </a:moveTo>
                    <a:lnTo>
                      <a:pt x="1459" y="0"/>
                    </a:lnTo>
                    <a:lnTo>
                      <a:pt x="1459" y="0"/>
                    </a:lnTo>
                    <a:lnTo>
                      <a:pt x="709" y="2"/>
                    </a:lnTo>
                    <a:lnTo>
                      <a:pt x="709" y="2"/>
                    </a:lnTo>
                    <a:lnTo>
                      <a:pt x="524" y="2"/>
                    </a:lnTo>
                    <a:lnTo>
                      <a:pt x="336" y="5"/>
                    </a:lnTo>
                    <a:lnTo>
                      <a:pt x="336" y="5"/>
                    </a:lnTo>
                    <a:lnTo>
                      <a:pt x="296" y="5"/>
                    </a:lnTo>
                    <a:lnTo>
                      <a:pt x="296" y="5"/>
                    </a:lnTo>
                    <a:lnTo>
                      <a:pt x="236" y="5"/>
                    </a:lnTo>
                    <a:lnTo>
                      <a:pt x="236" y="5"/>
                    </a:lnTo>
                    <a:lnTo>
                      <a:pt x="175" y="5"/>
                    </a:lnTo>
                    <a:lnTo>
                      <a:pt x="175" y="5"/>
                    </a:lnTo>
                    <a:lnTo>
                      <a:pt x="88" y="8"/>
                    </a:lnTo>
                    <a:lnTo>
                      <a:pt x="43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9" y="24"/>
                    </a:lnTo>
                    <a:lnTo>
                      <a:pt x="56" y="32"/>
                    </a:lnTo>
                    <a:lnTo>
                      <a:pt x="111" y="45"/>
                    </a:lnTo>
                    <a:lnTo>
                      <a:pt x="170" y="53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96" y="69"/>
                    </a:lnTo>
                    <a:lnTo>
                      <a:pt x="370" y="74"/>
                    </a:lnTo>
                    <a:lnTo>
                      <a:pt x="444" y="77"/>
                    </a:lnTo>
                    <a:lnTo>
                      <a:pt x="518" y="77"/>
                    </a:lnTo>
                    <a:lnTo>
                      <a:pt x="518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682" y="74"/>
                    </a:lnTo>
                    <a:lnTo>
                      <a:pt x="775" y="72"/>
                    </a:lnTo>
                    <a:lnTo>
                      <a:pt x="965" y="58"/>
                    </a:lnTo>
                    <a:lnTo>
                      <a:pt x="1155" y="48"/>
                    </a:lnTo>
                    <a:lnTo>
                      <a:pt x="1343" y="37"/>
                    </a:lnTo>
                    <a:lnTo>
                      <a:pt x="1343" y="37"/>
                    </a:lnTo>
                    <a:lnTo>
                      <a:pt x="1573" y="32"/>
                    </a:lnTo>
                    <a:lnTo>
                      <a:pt x="1800" y="29"/>
                    </a:lnTo>
                    <a:lnTo>
                      <a:pt x="1800" y="29"/>
                    </a:lnTo>
                    <a:lnTo>
                      <a:pt x="2098" y="32"/>
                    </a:lnTo>
                    <a:lnTo>
                      <a:pt x="2400" y="40"/>
                    </a:lnTo>
                    <a:lnTo>
                      <a:pt x="2997" y="56"/>
                    </a:lnTo>
                    <a:lnTo>
                      <a:pt x="2997" y="56"/>
                    </a:lnTo>
                    <a:lnTo>
                      <a:pt x="2997" y="34"/>
                    </a:lnTo>
                    <a:lnTo>
                      <a:pt x="2994" y="16"/>
                    </a:lnTo>
                    <a:lnTo>
                      <a:pt x="2989" y="5"/>
                    </a:lnTo>
                    <a:lnTo>
                      <a:pt x="2986" y="2"/>
                    </a:lnTo>
                    <a:lnTo>
                      <a:pt x="2984" y="0"/>
                    </a:lnTo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85164" y="13257213"/>
                <a:ext cx="4502150" cy="276225"/>
              </a:xfrm>
              <a:custGeom>
                <a:rect b="b" l="l" r="r" t="t"/>
                <a:pathLst>
                  <a:path extrusionOk="0" h="174" w="2836">
                    <a:moveTo>
                      <a:pt x="32" y="0"/>
                    </a:moveTo>
                    <a:lnTo>
                      <a:pt x="32" y="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3" y="11"/>
                    </a:lnTo>
                    <a:lnTo>
                      <a:pt x="11" y="16"/>
                    </a:lnTo>
                    <a:lnTo>
                      <a:pt x="6" y="32"/>
                    </a:lnTo>
                    <a:lnTo>
                      <a:pt x="3" y="56"/>
                    </a:lnTo>
                    <a:lnTo>
                      <a:pt x="0" y="80"/>
                    </a:lnTo>
                    <a:lnTo>
                      <a:pt x="3" y="126"/>
                    </a:lnTo>
                    <a:lnTo>
                      <a:pt x="6" y="142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161" y="134"/>
                    </a:lnTo>
                    <a:lnTo>
                      <a:pt x="312" y="120"/>
                    </a:lnTo>
                    <a:lnTo>
                      <a:pt x="465" y="110"/>
                    </a:lnTo>
                    <a:lnTo>
                      <a:pt x="542" y="107"/>
                    </a:lnTo>
                    <a:lnTo>
                      <a:pt x="619" y="107"/>
                    </a:lnTo>
                    <a:lnTo>
                      <a:pt x="619" y="107"/>
                    </a:lnTo>
                    <a:lnTo>
                      <a:pt x="653" y="107"/>
                    </a:lnTo>
                    <a:lnTo>
                      <a:pt x="653" y="107"/>
                    </a:lnTo>
                    <a:lnTo>
                      <a:pt x="822" y="110"/>
                    </a:lnTo>
                    <a:lnTo>
                      <a:pt x="994" y="118"/>
                    </a:lnTo>
                    <a:lnTo>
                      <a:pt x="1332" y="134"/>
                    </a:lnTo>
                    <a:lnTo>
                      <a:pt x="1332" y="134"/>
                    </a:lnTo>
                    <a:lnTo>
                      <a:pt x="1512" y="142"/>
                    </a:lnTo>
                    <a:lnTo>
                      <a:pt x="1689" y="145"/>
                    </a:lnTo>
                    <a:lnTo>
                      <a:pt x="1868" y="147"/>
                    </a:lnTo>
                    <a:lnTo>
                      <a:pt x="2045" y="153"/>
                    </a:lnTo>
                    <a:lnTo>
                      <a:pt x="2045" y="153"/>
                    </a:lnTo>
                    <a:lnTo>
                      <a:pt x="2426" y="166"/>
                    </a:lnTo>
                    <a:lnTo>
                      <a:pt x="2616" y="171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12" y="171"/>
                    </a:lnTo>
                    <a:lnTo>
                      <a:pt x="2817" y="163"/>
                    </a:lnTo>
                    <a:lnTo>
                      <a:pt x="2820" y="153"/>
                    </a:lnTo>
                    <a:lnTo>
                      <a:pt x="2825" y="137"/>
                    </a:lnTo>
                    <a:lnTo>
                      <a:pt x="2830" y="96"/>
                    </a:lnTo>
                    <a:lnTo>
                      <a:pt x="2836" y="54"/>
                    </a:lnTo>
                    <a:lnTo>
                      <a:pt x="2836" y="54"/>
                    </a:lnTo>
                    <a:lnTo>
                      <a:pt x="2836" y="11"/>
                    </a:lnTo>
                    <a:lnTo>
                      <a:pt x="1461" y="11"/>
                    </a:lnTo>
                    <a:lnTo>
                      <a:pt x="1461" y="11"/>
                    </a:lnTo>
                    <a:lnTo>
                      <a:pt x="698" y="8"/>
                    </a:lnTo>
                    <a:lnTo>
                      <a:pt x="698" y="8"/>
                    </a:lnTo>
                    <a:lnTo>
                      <a:pt x="513" y="8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283" y="6"/>
                    </a:lnTo>
                    <a:lnTo>
                      <a:pt x="283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169" y="6"/>
                    </a:lnTo>
                    <a:lnTo>
                      <a:pt x="169" y="6"/>
                    </a:lnTo>
                    <a:lnTo>
                      <a:pt x="101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85164" y="13257213"/>
                <a:ext cx="4502150" cy="276225"/>
              </a:xfrm>
              <a:custGeom>
                <a:rect b="b" l="l" r="r" t="t"/>
                <a:pathLst>
                  <a:path extrusionOk="0" h="174" w="2836">
                    <a:moveTo>
                      <a:pt x="32" y="0"/>
                    </a:moveTo>
                    <a:lnTo>
                      <a:pt x="32" y="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3" y="11"/>
                    </a:lnTo>
                    <a:lnTo>
                      <a:pt x="11" y="16"/>
                    </a:lnTo>
                    <a:lnTo>
                      <a:pt x="6" y="32"/>
                    </a:lnTo>
                    <a:lnTo>
                      <a:pt x="3" y="56"/>
                    </a:lnTo>
                    <a:lnTo>
                      <a:pt x="0" y="80"/>
                    </a:lnTo>
                    <a:lnTo>
                      <a:pt x="3" y="126"/>
                    </a:lnTo>
                    <a:lnTo>
                      <a:pt x="6" y="142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161" y="134"/>
                    </a:lnTo>
                    <a:lnTo>
                      <a:pt x="312" y="120"/>
                    </a:lnTo>
                    <a:lnTo>
                      <a:pt x="465" y="110"/>
                    </a:lnTo>
                    <a:lnTo>
                      <a:pt x="542" y="107"/>
                    </a:lnTo>
                    <a:lnTo>
                      <a:pt x="619" y="107"/>
                    </a:lnTo>
                    <a:lnTo>
                      <a:pt x="619" y="107"/>
                    </a:lnTo>
                    <a:lnTo>
                      <a:pt x="653" y="107"/>
                    </a:lnTo>
                    <a:lnTo>
                      <a:pt x="653" y="107"/>
                    </a:lnTo>
                    <a:lnTo>
                      <a:pt x="822" y="110"/>
                    </a:lnTo>
                    <a:lnTo>
                      <a:pt x="994" y="118"/>
                    </a:lnTo>
                    <a:lnTo>
                      <a:pt x="1332" y="134"/>
                    </a:lnTo>
                    <a:lnTo>
                      <a:pt x="1332" y="134"/>
                    </a:lnTo>
                    <a:lnTo>
                      <a:pt x="1512" y="142"/>
                    </a:lnTo>
                    <a:lnTo>
                      <a:pt x="1689" y="145"/>
                    </a:lnTo>
                    <a:lnTo>
                      <a:pt x="1868" y="147"/>
                    </a:lnTo>
                    <a:lnTo>
                      <a:pt x="2045" y="153"/>
                    </a:lnTo>
                    <a:lnTo>
                      <a:pt x="2045" y="153"/>
                    </a:lnTo>
                    <a:lnTo>
                      <a:pt x="2426" y="166"/>
                    </a:lnTo>
                    <a:lnTo>
                      <a:pt x="2616" y="171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12" y="171"/>
                    </a:lnTo>
                    <a:lnTo>
                      <a:pt x="2817" y="163"/>
                    </a:lnTo>
                    <a:lnTo>
                      <a:pt x="2820" y="153"/>
                    </a:lnTo>
                    <a:lnTo>
                      <a:pt x="2825" y="137"/>
                    </a:lnTo>
                    <a:lnTo>
                      <a:pt x="2830" y="96"/>
                    </a:lnTo>
                    <a:lnTo>
                      <a:pt x="2836" y="54"/>
                    </a:lnTo>
                    <a:lnTo>
                      <a:pt x="2836" y="54"/>
                    </a:lnTo>
                    <a:lnTo>
                      <a:pt x="2836" y="11"/>
                    </a:lnTo>
                    <a:lnTo>
                      <a:pt x="1461" y="11"/>
                    </a:lnTo>
                    <a:lnTo>
                      <a:pt x="1461" y="11"/>
                    </a:lnTo>
                    <a:lnTo>
                      <a:pt x="698" y="8"/>
                    </a:lnTo>
                    <a:lnTo>
                      <a:pt x="698" y="8"/>
                    </a:lnTo>
                    <a:lnTo>
                      <a:pt x="513" y="8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283" y="6"/>
                    </a:lnTo>
                    <a:lnTo>
                      <a:pt x="283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169" y="6"/>
                    </a:lnTo>
                    <a:lnTo>
                      <a:pt x="169" y="6"/>
                    </a:lnTo>
                    <a:lnTo>
                      <a:pt x="101" y="6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8335964" y="13096875"/>
                <a:ext cx="4451350" cy="177800"/>
              </a:xfrm>
              <a:custGeom>
                <a:rect b="b" l="l" r="r" t="t"/>
                <a:pathLst>
                  <a:path extrusionOk="0" h="112" w="2804">
                    <a:moveTo>
                      <a:pt x="742" y="0"/>
                    </a:moveTo>
                    <a:lnTo>
                      <a:pt x="742" y="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555" y="3"/>
                    </a:lnTo>
                    <a:lnTo>
                      <a:pt x="473" y="8"/>
                    </a:lnTo>
                    <a:lnTo>
                      <a:pt x="394" y="13"/>
                    </a:lnTo>
                    <a:lnTo>
                      <a:pt x="312" y="21"/>
                    </a:lnTo>
                    <a:lnTo>
                      <a:pt x="232" y="35"/>
                    </a:lnTo>
                    <a:lnTo>
                      <a:pt x="153" y="51"/>
                    </a:lnTo>
                    <a:lnTo>
                      <a:pt x="77" y="72"/>
                    </a:lnTo>
                    <a:lnTo>
                      <a:pt x="40" y="85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69" y="107"/>
                    </a:lnTo>
                    <a:lnTo>
                      <a:pt x="137" y="107"/>
                    </a:lnTo>
                    <a:lnTo>
                      <a:pt x="137" y="107"/>
                    </a:lnTo>
                    <a:lnTo>
                      <a:pt x="195" y="107"/>
                    </a:lnTo>
                    <a:lnTo>
                      <a:pt x="195" y="107"/>
                    </a:lnTo>
                    <a:lnTo>
                      <a:pt x="251" y="107"/>
                    </a:lnTo>
                    <a:lnTo>
                      <a:pt x="251" y="107"/>
                    </a:lnTo>
                    <a:lnTo>
                      <a:pt x="293" y="107"/>
                    </a:lnTo>
                    <a:lnTo>
                      <a:pt x="293" y="107"/>
                    </a:lnTo>
                    <a:lnTo>
                      <a:pt x="481" y="109"/>
                    </a:lnTo>
                    <a:lnTo>
                      <a:pt x="666" y="109"/>
                    </a:lnTo>
                    <a:lnTo>
                      <a:pt x="666" y="109"/>
                    </a:lnTo>
                    <a:lnTo>
                      <a:pt x="1429" y="112"/>
                    </a:lnTo>
                    <a:lnTo>
                      <a:pt x="2804" y="112"/>
                    </a:lnTo>
                    <a:lnTo>
                      <a:pt x="2804" y="112"/>
                    </a:lnTo>
                    <a:lnTo>
                      <a:pt x="2804" y="83"/>
                    </a:lnTo>
                    <a:lnTo>
                      <a:pt x="2801" y="59"/>
                    </a:lnTo>
                    <a:lnTo>
                      <a:pt x="2796" y="43"/>
                    </a:lnTo>
                    <a:lnTo>
                      <a:pt x="2793" y="37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27" y="35"/>
                    </a:lnTo>
                    <a:lnTo>
                      <a:pt x="2727" y="35"/>
                    </a:lnTo>
                    <a:lnTo>
                      <a:pt x="2553" y="35"/>
                    </a:lnTo>
                    <a:lnTo>
                      <a:pt x="2378" y="32"/>
                    </a:lnTo>
                    <a:lnTo>
                      <a:pt x="2029" y="24"/>
                    </a:lnTo>
                    <a:lnTo>
                      <a:pt x="2029" y="24"/>
                    </a:lnTo>
                    <a:lnTo>
                      <a:pt x="1852" y="21"/>
                    </a:lnTo>
                    <a:lnTo>
                      <a:pt x="1673" y="21"/>
                    </a:lnTo>
                    <a:lnTo>
                      <a:pt x="1493" y="21"/>
                    </a:lnTo>
                    <a:lnTo>
                      <a:pt x="1316" y="16"/>
                    </a:lnTo>
                    <a:lnTo>
                      <a:pt x="1316" y="16"/>
                    </a:lnTo>
                    <a:lnTo>
                      <a:pt x="1030" y="5"/>
                    </a:lnTo>
                    <a:lnTo>
                      <a:pt x="885" y="3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8335964" y="13096875"/>
                <a:ext cx="4451350" cy="177800"/>
              </a:xfrm>
              <a:custGeom>
                <a:rect b="b" l="l" r="r" t="t"/>
                <a:pathLst>
                  <a:path extrusionOk="0" h="112" w="2804">
                    <a:moveTo>
                      <a:pt x="742" y="0"/>
                    </a:moveTo>
                    <a:lnTo>
                      <a:pt x="742" y="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555" y="3"/>
                    </a:lnTo>
                    <a:lnTo>
                      <a:pt x="473" y="8"/>
                    </a:lnTo>
                    <a:lnTo>
                      <a:pt x="394" y="13"/>
                    </a:lnTo>
                    <a:lnTo>
                      <a:pt x="312" y="21"/>
                    </a:lnTo>
                    <a:lnTo>
                      <a:pt x="232" y="35"/>
                    </a:lnTo>
                    <a:lnTo>
                      <a:pt x="153" y="51"/>
                    </a:lnTo>
                    <a:lnTo>
                      <a:pt x="77" y="72"/>
                    </a:lnTo>
                    <a:lnTo>
                      <a:pt x="40" y="85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69" y="107"/>
                    </a:lnTo>
                    <a:lnTo>
                      <a:pt x="137" y="107"/>
                    </a:lnTo>
                    <a:lnTo>
                      <a:pt x="137" y="107"/>
                    </a:lnTo>
                    <a:lnTo>
                      <a:pt x="195" y="107"/>
                    </a:lnTo>
                    <a:lnTo>
                      <a:pt x="195" y="107"/>
                    </a:lnTo>
                    <a:lnTo>
                      <a:pt x="251" y="107"/>
                    </a:lnTo>
                    <a:lnTo>
                      <a:pt x="251" y="107"/>
                    </a:lnTo>
                    <a:lnTo>
                      <a:pt x="293" y="107"/>
                    </a:lnTo>
                    <a:lnTo>
                      <a:pt x="293" y="107"/>
                    </a:lnTo>
                    <a:lnTo>
                      <a:pt x="481" y="109"/>
                    </a:lnTo>
                    <a:lnTo>
                      <a:pt x="666" y="109"/>
                    </a:lnTo>
                    <a:lnTo>
                      <a:pt x="666" y="109"/>
                    </a:lnTo>
                    <a:lnTo>
                      <a:pt x="1429" y="112"/>
                    </a:lnTo>
                    <a:lnTo>
                      <a:pt x="2804" y="112"/>
                    </a:lnTo>
                    <a:lnTo>
                      <a:pt x="2804" y="112"/>
                    </a:lnTo>
                    <a:lnTo>
                      <a:pt x="2804" y="83"/>
                    </a:lnTo>
                    <a:lnTo>
                      <a:pt x="2801" y="59"/>
                    </a:lnTo>
                    <a:lnTo>
                      <a:pt x="2796" y="43"/>
                    </a:lnTo>
                    <a:lnTo>
                      <a:pt x="2793" y="37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27" y="35"/>
                    </a:lnTo>
                    <a:lnTo>
                      <a:pt x="2727" y="35"/>
                    </a:lnTo>
                    <a:lnTo>
                      <a:pt x="2553" y="35"/>
                    </a:lnTo>
                    <a:lnTo>
                      <a:pt x="2378" y="32"/>
                    </a:lnTo>
                    <a:lnTo>
                      <a:pt x="2029" y="24"/>
                    </a:lnTo>
                    <a:lnTo>
                      <a:pt x="2029" y="24"/>
                    </a:lnTo>
                    <a:lnTo>
                      <a:pt x="1852" y="21"/>
                    </a:lnTo>
                    <a:lnTo>
                      <a:pt x="1673" y="21"/>
                    </a:lnTo>
                    <a:lnTo>
                      <a:pt x="1493" y="21"/>
                    </a:lnTo>
                    <a:lnTo>
                      <a:pt x="1316" y="16"/>
                    </a:lnTo>
                    <a:lnTo>
                      <a:pt x="1316" y="16"/>
                    </a:lnTo>
                    <a:lnTo>
                      <a:pt x="1030" y="5"/>
                    </a:lnTo>
                    <a:lnTo>
                      <a:pt x="885" y="3"/>
                    </a:lnTo>
                    <a:lnTo>
                      <a:pt x="742" y="0"/>
                    </a:lnTo>
                  </a:path>
                </a:pathLst>
              </a:custGeom>
              <a:solidFill>
                <a:srgbClr val="FFFF00">
                  <a:alpha val="164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5"/>
            <p:cNvGrpSpPr/>
            <p:nvPr/>
          </p:nvGrpSpPr>
          <p:grpSpPr>
            <a:xfrm>
              <a:off x="6407147" y="5056943"/>
              <a:ext cx="2468979" cy="163972"/>
              <a:chOff x="8129589" y="12541250"/>
              <a:chExt cx="5135563" cy="992188"/>
            </a:xfrm>
          </p:grpSpPr>
          <p:sp>
            <p:nvSpPr>
              <p:cNvPr id="195" name="Google Shape;195;p5"/>
              <p:cNvSpPr/>
              <p:nvPr/>
            </p:nvSpPr>
            <p:spPr>
              <a:xfrm>
                <a:off x="8129589" y="12541250"/>
                <a:ext cx="5135563" cy="444500"/>
              </a:xfrm>
              <a:custGeom>
                <a:rect b="b" l="l" r="r" t="t"/>
                <a:pathLst>
                  <a:path extrusionOk="0" h="280" w="3235">
                    <a:moveTo>
                      <a:pt x="72" y="0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16" y="11"/>
                    </a:lnTo>
                    <a:lnTo>
                      <a:pt x="11" y="29"/>
                    </a:lnTo>
                    <a:lnTo>
                      <a:pt x="6" y="53"/>
                    </a:lnTo>
                    <a:lnTo>
                      <a:pt x="3" y="83"/>
                    </a:lnTo>
                    <a:lnTo>
                      <a:pt x="0" y="110"/>
                    </a:lnTo>
                    <a:lnTo>
                      <a:pt x="3" y="136"/>
                    </a:lnTo>
                    <a:lnTo>
                      <a:pt x="6" y="155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35" y="190"/>
                    </a:lnTo>
                    <a:lnTo>
                      <a:pt x="61" y="208"/>
                    </a:lnTo>
                    <a:lnTo>
                      <a:pt x="90" y="224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62" y="232"/>
                    </a:lnTo>
                    <a:lnTo>
                      <a:pt x="207" y="230"/>
                    </a:lnTo>
                    <a:lnTo>
                      <a:pt x="294" y="227"/>
                    </a:lnTo>
                    <a:lnTo>
                      <a:pt x="294" y="227"/>
                    </a:lnTo>
                    <a:lnTo>
                      <a:pt x="355" y="227"/>
                    </a:lnTo>
                    <a:lnTo>
                      <a:pt x="355" y="227"/>
                    </a:lnTo>
                    <a:lnTo>
                      <a:pt x="415" y="227"/>
                    </a:lnTo>
                    <a:lnTo>
                      <a:pt x="415" y="227"/>
                    </a:lnTo>
                    <a:lnTo>
                      <a:pt x="455" y="227"/>
                    </a:lnTo>
                    <a:lnTo>
                      <a:pt x="455" y="227"/>
                    </a:lnTo>
                    <a:lnTo>
                      <a:pt x="643" y="224"/>
                    </a:lnTo>
                    <a:lnTo>
                      <a:pt x="828" y="224"/>
                    </a:lnTo>
                    <a:lnTo>
                      <a:pt x="828" y="224"/>
                    </a:lnTo>
                    <a:lnTo>
                      <a:pt x="1578" y="222"/>
                    </a:lnTo>
                    <a:lnTo>
                      <a:pt x="3103" y="222"/>
                    </a:lnTo>
                    <a:lnTo>
                      <a:pt x="3103" y="222"/>
                    </a:lnTo>
                    <a:lnTo>
                      <a:pt x="3105" y="224"/>
                    </a:lnTo>
                    <a:lnTo>
                      <a:pt x="3108" y="227"/>
                    </a:lnTo>
                    <a:lnTo>
                      <a:pt x="3113" y="238"/>
                    </a:lnTo>
                    <a:lnTo>
                      <a:pt x="3116" y="256"/>
                    </a:lnTo>
                    <a:lnTo>
                      <a:pt x="3116" y="278"/>
                    </a:lnTo>
                    <a:lnTo>
                      <a:pt x="3116" y="278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8" y="278"/>
                    </a:lnTo>
                    <a:lnTo>
                      <a:pt x="3211" y="270"/>
                    </a:lnTo>
                    <a:lnTo>
                      <a:pt x="3222" y="240"/>
                    </a:lnTo>
                    <a:lnTo>
                      <a:pt x="3227" y="203"/>
                    </a:lnTo>
                    <a:lnTo>
                      <a:pt x="3232" y="158"/>
                    </a:lnTo>
                    <a:lnTo>
                      <a:pt x="3235" y="112"/>
                    </a:lnTo>
                    <a:lnTo>
                      <a:pt x="3232" y="75"/>
                    </a:lnTo>
                    <a:lnTo>
                      <a:pt x="3227" y="45"/>
                    </a:lnTo>
                    <a:lnTo>
                      <a:pt x="3224" y="37"/>
                    </a:lnTo>
                    <a:lnTo>
                      <a:pt x="3219" y="35"/>
                    </a:lnTo>
                    <a:lnTo>
                      <a:pt x="3219" y="35"/>
                    </a:lnTo>
                    <a:lnTo>
                      <a:pt x="3108" y="24"/>
                    </a:lnTo>
                    <a:lnTo>
                      <a:pt x="2997" y="19"/>
                    </a:lnTo>
                    <a:lnTo>
                      <a:pt x="2886" y="13"/>
                    </a:lnTo>
                    <a:lnTo>
                      <a:pt x="2775" y="11"/>
                    </a:lnTo>
                    <a:lnTo>
                      <a:pt x="2553" y="11"/>
                    </a:lnTo>
                    <a:lnTo>
                      <a:pt x="2334" y="11"/>
                    </a:lnTo>
                    <a:lnTo>
                      <a:pt x="2334" y="11"/>
                    </a:lnTo>
                    <a:lnTo>
                      <a:pt x="1890" y="8"/>
                    </a:lnTo>
                    <a:lnTo>
                      <a:pt x="1890" y="8"/>
                    </a:lnTo>
                    <a:lnTo>
                      <a:pt x="1692" y="8"/>
                    </a:lnTo>
                    <a:lnTo>
                      <a:pt x="1493" y="13"/>
                    </a:lnTo>
                    <a:lnTo>
                      <a:pt x="1493" y="13"/>
                    </a:lnTo>
                    <a:lnTo>
                      <a:pt x="1306" y="24"/>
                    </a:lnTo>
                    <a:lnTo>
                      <a:pt x="1121" y="37"/>
                    </a:lnTo>
                    <a:lnTo>
                      <a:pt x="936" y="48"/>
                    </a:lnTo>
                    <a:lnTo>
                      <a:pt x="841" y="53"/>
                    </a:lnTo>
                    <a:lnTo>
                      <a:pt x="748" y="56"/>
                    </a:lnTo>
                    <a:lnTo>
                      <a:pt x="748" y="56"/>
                    </a:lnTo>
                    <a:lnTo>
                      <a:pt x="656" y="59"/>
                    </a:lnTo>
                    <a:lnTo>
                      <a:pt x="656" y="59"/>
                    </a:lnTo>
                    <a:lnTo>
                      <a:pt x="521" y="56"/>
                    </a:lnTo>
                    <a:lnTo>
                      <a:pt x="452" y="51"/>
                    </a:lnTo>
                    <a:lnTo>
                      <a:pt x="386" y="45"/>
                    </a:lnTo>
                    <a:lnTo>
                      <a:pt x="386" y="45"/>
                    </a:lnTo>
                    <a:lnTo>
                      <a:pt x="299" y="37"/>
                    </a:lnTo>
                    <a:lnTo>
                      <a:pt x="212" y="21"/>
                    </a:lnTo>
                    <a:lnTo>
                      <a:pt x="212" y="21"/>
                    </a:lnTo>
                    <a:lnTo>
                      <a:pt x="141" y="8"/>
                    </a:lnTo>
                    <a:lnTo>
                      <a:pt x="10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8129589" y="12541250"/>
                <a:ext cx="5135563" cy="444500"/>
              </a:xfrm>
              <a:custGeom>
                <a:rect b="b" l="l" r="r" t="t"/>
                <a:pathLst>
                  <a:path extrusionOk="0" h="280" w="3235">
                    <a:moveTo>
                      <a:pt x="72" y="0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16" y="11"/>
                    </a:lnTo>
                    <a:lnTo>
                      <a:pt x="11" y="29"/>
                    </a:lnTo>
                    <a:lnTo>
                      <a:pt x="6" y="53"/>
                    </a:lnTo>
                    <a:lnTo>
                      <a:pt x="3" y="83"/>
                    </a:lnTo>
                    <a:lnTo>
                      <a:pt x="0" y="110"/>
                    </a:lnTo>
                    <a:lnTo>
                      <a:pt x="3" y="136"/>
                    </a:lnTo>
                    <a:lnTo>
                      <a:pt x="6" y="155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35" y="190"/>
                    </a:lnTo>
                    <a:lnTo>
                      <a:pt x="61" y="208"/>
                    </a:lnTo>
                    <a:lnTo>
                      <a:pt x="90" y="224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62" y="232"/>
                    </a:lnTo>
                    <a:lnTo>
                      <a:pt x="207" y="230"/>
                    </a:lnTo>
                    <a:lnTo>
                      <a:pt x="294" y="227"/>
                    </a:lnTo>
                    <a:lnTo>
                      <a:pt x="294" y="227"/>
                    </a:lnTo>
                    <a:lnTo>
                      <a:pt x="355" y="227"/>
                    </a:lnTo>
                    <a:lnTo>
                      <a:pt x="355" y="227"/>
                    </a:lnTo>
                    <a:lnTo>
                      <a:pt x="415" y="227"/>
                    </a:lnTo>
                    <a:lnTo>
                      <a:pt x="415" y="227"/>
                    </a:lnTo>
                    <a:lnTo>
                      <a:pt x="455" y="227"/>
                    </a:lnTo>
                    <a:lnTo>
                      <a:pt x="455" y="227"/>
                    </a:lnTo>
                    <a:lnTo>
                      <a:pt x="643" y="224"/>
                    </a:lnTo>
                    <a:lnTo>
                      <a:pt x="828" y="224"/>
                    </a:lnTo>
                    <a:lnTo>
                      <a:pt x="828" y="224"/>
                    </a:lnTo>
                    <a:lnTo>
                      <a:pt x="1578" y="222"/>
                    </a:lnTo>
                    <a:lnTo>
                      <a:pt x="3103" y="222"/>
                    </a:lnTo>
                    <a:lnTo>
                      <a:pt x="3103" y="222"/>
                    </a:lnTo>
                    <a:lnTo>
                      <a:pt x="3105" y="224"/>
                    </a:lnTo>
                    <a:lnTo>
                      <a:pt x="3108" y="227"/>
                    </a:lnTo>
                    <a:lnTo>
                      <a:pt x="3113" y="238"/>
                    </a:lnTo>
                    <a:lnTo>
                      <a:pt x="3116" y="256"/>
                    </a:lnTo>
                    <a:lnTo>
                      <a:pt x="3116" y="278"/>
                    </a:lnTo>
                    <a:lnTo>
                      <a:pt x="3116" y="278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8" y="278"/>
                    </a:lnTo>
                    <a:lnTo>
                      <a:pt x="3211" y="270"/>
                    </a:lnTo>
                    <a:lnTo>
                      <a:pt x="3222" y="240"/>
                    </a:lnTo>
                    <a:lnTo>
                      <a:pt x="3227" y="203"/>
                    </a:lnTo>
                    <a:lnTo>
                      <a:pt x="3232" y="158"/>
                    </a:lnTo>
                    <a:lnTo>
                      <a:pt x="3235" y="112"/>
                    </a:lnTo>
                    <a:lnTo>
                      <a:pt x="3232" y="75"/>
                    </a:lnTo>
                    <a:lnTo>
                      <a:pt x="3227" y="45"/>
                    </a:lnTo>
                    <a:lnTo>
                      <a:pt x="3224" y="37"/>
                    </a:lnTo>
                    <a:lnTo>
                      <a:pt x="3219" y="35"/>
                    </a:lnTo>
                    <a:lnTo>
                      <a:pt x="3219" y="35"/>
                    </a:lnTo>
                    <a:lnTo>
                      <a:pt x="3108" y="24"/>
                    </a:lnTo>
                    <a:lnTo>
                      <a:pt x="2997" y="19"/>
                    </a:lnTo>
                    <a:lnTo>
                      <a:pt x="2886" y="13"/>
                    </a:lnTo>
                    <a:lnTo>
                      <a:pt x="2775" y="11"/>
                    </a:lnTo>
                    <a:lnTo>
                      <a:pt x="2553" y="11"/>
                    </a:lnTo>
                    <a:lnTo>
                      <a:pt x="2334" y="11"/>
                    </a:lnTo>
                    <a:lnTo>
                      <a:pt x="2334" y="11"/>
                    </a:lnTo>
                    <a:lnTo>
                      <a:pt x="1890" y="8"/>
                    </a:lnTo>
                    <a:lnTo>
                      <a:pt x="1890" y="8"/>
                    </a:lnTo>
                    <a:lnTo>
                      <a:pt x="1692" y="8"/>
                    </a:lnTo>
                    <a:lnTo>
                      <a:pt x="1493" y="13"/>
                    </a:lnTo>
                    <a:lnTo>
                      <a:pt x="1493" y="13"/>
                    </a:lnTo>
                    <a:lnTo>
                      <a:pt x="1306" y="24"/>
                    </a:lnTo>
                    <a:lnTo>
                      <a:pt x="1121" y="37"/>
                    </a:lnTo>
                    <a:lnTo>
                      <a:pt x="936" y="48"/>
                    </a:lnTo>
                    <a:lnTo>
                      <a:pt x="841" y="53"/>
                    </a:lnTo>
                    <a:lnTo>
                      <a:pt x="748" y="56"/>
                    </a:lnTo>
                    <a:lnTo>
                      <a:pt x="748" y="56"/>
                    </a:lnTo>
                    <a:lnTo>
                      <a:pt x="656" y="59"/>
                    </a:lnTo>
                    <a:lnTo>
                      <a:pt x="656" y="59"/>
                    </a:lnTo>
                    <a:lnTo>
                      <a:pt x="521" y="56"/>
                    </a:lnTo>
                    <a:lnTo>
                      <a:pt x="452" y="51"/>
                    </a:lnTo>
                    <a:lnTo>
                      <a:pt x="386" y="45"/>
                    </a:lnTo>
                    <a:lnTo>
                      <a:pt x="386" y="45"/>
                    </a:lnTo>
                    <a:lnTo>
                      <a:pt x="299" y="37"/>
                    </a:lnTo>
                    <a:lnTo>
                      <a:pt x="212" y="21"/>
                    </a:lnTo>
                    <a:lnTo>
                      <a:pt x="212" y="21"/>
                    </a:lnTo>
                    <a:lnTo>
                      <a:pt x="141" y="8"/>
                    </a:lnTo>
                    <a:lnTo>
                      <a:pt x="106" y="0"/>
                    </a:lnTo>
                    <a:lnTo>
                      <a:pt x="72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8167689" y="12919075"/>
                <a:ext cx="4908550" cy="355600"/>
              </a:xfrm>
              <a:custGeom>
                <a:rect b="b" l="l" r="r" t="t"/>
                <a:pathLst>
                  <a:path extrusionOk="0" h="224" w="3092">
                    <a:moveTo>
                      <a:pt x="95" y="0"/>
                    </a:moveTo>
                    <a:lnTo>
                      <a:pt x="95" y="0"/>
                    </a:lnTo>
                    <a:lnTo>
                      <a:pt x="58" y="5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9" y="18"/>
                    </a:lnTo>
                    <a:lnTo>
                      <a:pt x="16" y="24"/>
                    </a:lnTo>
                    <a:lnTo>
                      <a:pt x="8" y="45"/>
                    </a:lnTo>
                    <a:lnTo>
                      <a:pt x="3" y="72"/>
                    </a:lnTo>
                    <a:lnTo>
                      <a:pt x="0" y="104"/>
                    </a:lnTo>
                    <a:lnTo>
                      <a:pt x="0" y="136"/>
                    </a:lnTo>
                    <a:lnTo>
                      <a:pt x="0" y="165"/>
                    </a:lnTo>
                    <a:lnTo>
                      <a:pt x="6" y="184"/>
                    </a:lnTo>
                    <a:lnTo>
                      <a:pt x="8" y="192"/>
                    </a:lnTo>
                    <a:lnTo>
                      <a:pt x="11" y="195"/>
                    </a:lnTo>
                    <a:lnTo>
                      <a:pt x="11" y="195"/>
                    </a:lnTo>
                    <a:lnTo>
                      <a:pt x="58" y="205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46" y="197"/>
                    </a:lnTo>
                    <a:lnTo>
                      <a:pt x="183" y="184"/>
                    </a:lnTo>
                    <a:lnTo>
                      <a:pt x="259" y="163"/>
                    </a:lnTo>
                    <a:lnTo>
                      <a:pt x="338" y="147"/>
                    </a:lnTo>
                    <a:lnTo>
                      <a:pt x="418" y="133"/>
                    </a:lnTo>
                    <a:lnTo>
                      <a:pt x="500" y="125"/>
                    </a:lnTo>
                    <a:lnTo>
                      <a:pt x="579" y="120"/>
                    </a:lnTo>
                    <a:lnTo>
                      <a:pt x="661" y="115"/>
                    </a:lnTo>
                    <a:lnTo>
                      <a:pt x="740" y="112"/>
                    </a:lnTo>
                    <a:lnTo>
                      <a:pt x="740" y="112"/>
                    </a:lnTo>
                    <a:lnTo>
                      <a:pt x="848" y="112"/>
                    </a:lnTo>
                    <a:lnTo>
                      <a:pt x="848" y="112"/>
                    </a:lnTo>
                    <a:lnTo>
                      <a:pt x="991" y="115"/>
                    </a:lnTo>
                    <a:lnTo>
                      <a:pt x="1136" y="117"/>
                    </a:lnTo>
                    <a:lnTo>
                      <a:pt x="1422" y="128"/>
                    </a:lnTo>
                    <a:lnTo>
                      <a:pt x="1422" y="128"/>
                    </a:lnTo>
                    <a:lnTo>
                      <a:pt x="1599" y="133"/>
                    </a:lnTo>
                    <a:lnTo>
                      <a:pt x="1779" y="133"/>
                    </a:lnTo>
                    <a:lnTo>
                      <a:pt x="1958" y="133"/>
                    </a:lnTo>
                    <a:lnTo>
                      <a:pt x="2135" y="136"/>
                    </a:lnTo>
                    <a:lnTo>
                      <a:pt x="2135" y="136"/>
                    </a:lnTo>
                    <a:lnTo>
                      <a:pt x="2484" y="144"/>
                    </a:lnTo>
                    <a:lnTo>
                      <a:pt x="2659" y="147"/>
                    </a:lnTo>
                    <a:lnTo>
                      <a:pt x="2833" y="147"/>
                    </a:lnTo>
                    <a:lnTo>
                      <a:pt x="2833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9" y="149"/>
                    </a:lnTo>
                    <a:lnTo>
                      <a:pt x="2902" y="155"/>
                    </a:lnTo>
                    <a:lnTo>
                      <a:pt x="2907" y="171"/>
                    </a:lnTo>
                    <a:lnTo>
                      <a:pt x="2910" y="195"/>
                    </a:lnTo>
                    <a:lnTo>
                      <a:pt x="2910" y="224"/>
                    </a:lnTo>
                    <a:lnTo>
                      <a:pt x="3063" y="224"/>
                    </a:lnTo>
                    <a:lnTo>
                      <a:pt x="3063" y="224"/>
                    </a:lnTo>
                    <a:lnTo>
                      <a:pt x="3068" y="224"/>
                    </a:lnTo>
                    <a:lnTo>
                      <a:pt x="3071" y="219"/>
                    </a:lnTo>
                    <a:lnTo>
                      <a:pt x="3079" y="205"/>
                    </a:lnTo>
                    <a:lnTo>
                      <a:pt x="3084" y="184"/>
                    </a:lnTo>
                    <a:lnTo>
                      <a:pt x="3087" y="157"/>
                    </a:lnTo>
                    <a:lnTo>
                      <a:pt x="3092" y="99"/>
                    </a:lnTo>
                    <a:lnTo>
                      <a:pt x="3092" y="40"/>
                    </a:lnTo>
                    <a:lnTo>
                      <a:pt x="3092" y="40"/>
                    </a:lnTo>
                    <a:lnTo>
                      <a:pt x="2495" y="24"/>
                    </a:lnTo>
                    <a:lnTo>
                      <a:pt x="2193" y="16"/>
                    </a:lnTo>
                    <a:lnTo>
                      <a:pt x="1895" y="13"/>
                    </a:lnTo>
                    <a:lnTo>
                      <a:pt x="1895" y="13"/>
                    </a:lnTo>
                    <a:lnTo>
                      <a:pt x="1668" y="16"/>
                    </a:lnTo>
                    <a:lnTo>
                      <a:pt x="1438" y="21"/>
                    </a:lnTo>
                    <a:lnTo>
                      <a:pt x="1438" y="21"/>
                    </a:lnTo>
                    <a:lnTo>
                      <a:pt x="1250" y="32"/>
                    </a:lnTo>
                    <a:lnTo>
                      <a:pt x="1060" y="42"/>
                    </a:lnTo>
                    <a:lnTo>
                      <a:pt x="870" y="56"/>
                    </a:lnTo>
                    <a:lnTo>
                      <a:pt x="777" y="58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13" y="61"/>
                    </a:lnTo>
                    <a:lnTo>
                      <a:pt x="613" y="61"/>
                    </a:lnTo>
                    <a:lnTo>
                      <a:pt x="539" y="61"/>
                    </a:lnTo>
                    <a:lnTo>
                      <a:pt x="465" y="58"/>
                    </a:lnTo>
                    <a:lnTo>
                      <a:pt x="391" y="53"/>
                    </a:lnTo>
                    <a:lnTo>
                      <a:pt x="320" y="45"/>
                    </a:lnTo>
                    <a:lnTo>
                      <a:pt x="320" y="45"/>
                    </a:lnTo>
                    <a:lnTo>
                      <a:pt x="265" y="37"/>
                    </a:lnTo>
                    <a:lnTo>
                      <a:pt x="206" y="29"/>
                    </a:lnTo>
                    <a:lnTo>
                      <a:pt x="151" y="16"/>
                    </a:lnTo>
                    <a:lnTo>
                      <a:pt x="124" y="8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8167689" y="12919075"/>
                <a:ext cx="4908550" cy="355600"/>
              </a:xfrm>
              <a:custGeom>
                <a:rect b="b" l="l" r="r" t="t"/>
                <a:pathLst>
                  <a:path extrusionOk="0" h="224" w="3092">
                    <a:moveTo>
                      <a:pt x="95" y="0"/>
                    </a:moveTo>
                    <a:lnTo>
                      <a:pt x="95" y="0"/>
                    </a:lnTo>
                    <a:lnTo>
                      <a:pt x="58" y="5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9" y="18"/>
                    </a:lnTo>
                    <a:lnTo>
                      <a:pt x="16" y="24"/>
                    </a:lnTo>
                    <a:lnTo>
                      <a:pt x="8" y="45"/>
                    </a:lnTo>
                    <a:lnTo>
                      <a:pt x="3" y="72"/>
                    </a:lnTo>
                    <a:lnTo>
                      <a:pt x="0" y="104"/>
                    </a:lnTo>
                    <a:lnTo>
                      <a:pt x="0" y="136"/>
                    </a:lnTo>
                    <a:lnTo>
                      <a:pt x="0" y="165"/>
                    </a:lnTo>
                    <a:lnTo>
                      <a:pt x="6" y="184"/>
                    </a:lnTo>
                    <a:lnTo>
                      <a:pt x="8" y="192"/>
                    </a:lnTo>
                    <a:lnTo>
                      <a:pt x="11" y="195"/>
                    </a:lnTo>
                    <a:lnTo>
                      <a:pt x="11" y="195"/>
                    </a:lnTo>
                    <a:lnTo>
                      <a:pt x="58" y="205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46" y="197"/>
                    </a:lnTo>
                    <a:lnTo>
                      <a:pt x="183" y="184"/>
                    </a:lnTo>
                    <a:lnTo>
                      <a:pt x="259" y="163"/>
                    </a:lnTo>
                    <a:lnTo>
                      <a:pt x="338" y="147"/>
                    </a:lnTo>
                    <a:lnTo>
                      <a:pt x="418" y="133"/>
                    </a:lnTo>
                    <a:lnTo>
                      <a:pt x="500" y="125"/>
                    </a:lnTo>
                    <a:lnTo>
                      <a:pt x="579" y="120"/>
                    </a:lnTo>
                    <a:lnTo>
                      <a:pt x="661" y="115"/>
                    </a:lnTo>
                    <a:lnTo>
                      <a:pt x="740" y="112"/>
                    </a:lnTo>
                    <a:lnTo>
                      <a:pt x="740" y="112"/>
                    </a:lnTo>
                    <a:lnTo>
                      <a:pt x="848" y="112"/>
                    </a:lnTo>
                    <a:lnTo>
                      <a:pt x="848" y="112"/>
                    </a:lnTo>
                    <a:lnTo>
                      <a:pt x="991" y="115"/>
                    </a:lnTo>
                    <a:lnTo>
                      <a:pt x="1136" y="117"/>
                    </a:lnTo>
                    <a:lnTo>
                      <a:pt x="1422" y="128"/>
                    </a:lnTo>
                    <a:lnTo>
                      <a:pt x="1422" y="128"/>
                    </a:lnTo>
                    <a:lnTo>
                      <a:pt x="1599" y="133"/>
                    </a:lnTo>
                    <a:lnTo>
                      <a:pt x="1779" y="133"/>
                    </a:lnTo>
                    <a:lnTo>
                      <a:pt x="1958" y="133"/>
                    </a:lnTo>
                    <a:lnTo>
                      <a:pt x="2135" y="136"/>
                    </a:lnTo>
                    <a:lnTo>
                      <a:pt x="2135" y="136"/>
                    </a:lnTo>
                    <a:lnTo>
                      <a:pt x="2484" y="144"/>
                    </a:lnTo>
                    <a:lnTo>
                      <a:pt x="2659" y="147"/>
                    </a:lnTo>
                    <a:lnTo>
                      <a:pt x="2833" y="147"/>
                    </a:lnTo>
                    <a:lnTo>
                      <a:pt x="2833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9" y="149"/>
                    </a:lnTo>
                    <a:lnTo>
                      <a:pt x="2902" y="155"/>
                    </a:lnTo>
                    <a:lnTo>
                      <a:pt x="2907" y="171"/>
                    </a:lnTo>
                    <a:lnTo>
                      <a:pt x="2910" y="195"/>
                    </a:lnTo>
                    <a:lnTo>
                      <a:pt x="2910" y="224"/>
                    </a:lnTo>
                    <a:lnTo>
                      <a:pt x="3063" y="224"/>
                    </a:lnTo>
                    <a:lnTo>
                      <a:pt x="3063" y="224"/>
                    </a:lnTo>
                    <a:lnTo>
                      <a:pt x="3068" y="224"/>
                    </a:lnTo>
                    <a:lnTo>
                      <a:pt x="3071" y="219"/>
                    </a:lnTo>
                    <a:lnTo>
                      <a:pt x="3079" y="205"/>
                    </a:lnTo>
                    <a:lnTo>
                      <a:pt x="3084" y="184"/>
                    </a:lnTo>
                    <a:lnTo>
                      <a:pt x="3087" y="157"/>
                    </a:lnTo>
                    <a:lnTo>
                      <a:pt x="3092" y="99"/>
                    </a:lnTo>
                    <a:lnTo>
                      <a:pt x="3092" y="40"/>
                    </a:lnTo>
                    <a:lnTo>
                      <a:pt x="3092" y="40"/>
                    </a:lnTo>
                    <a:lnTo>
                      <a:pt x="2495" y="24"/>
                    </a:lnTo>
                    <a:lnTo>
                      <a:pt x="2193" y="16"/>
                    </a:lnTo>
                    <a:lnTo>
                      <a:pt x="1895" y="13"/>
                    </a:lnTo>
                    <a:lnTo>
                      <a:pt x="1895" y="13"/>
                    </a:lnTo>
                    <a:lnTo>
                      <a:pt x="1668" y="16"/>
                    </a:lnTo>
                    <a:lnTo>
                      <a:pt x="1438" y="21"/>
                    </a:lnTo>
                    <a:lnTo>
                      <a:pt x="1438" y="21"/>
                    </a:lnTo>
                    <a:lnTo>
                      <a:pt x="1250" y="32"/>
                    </a:lnTo>
                    <a:lnTo>
                      <a:pt x="1060" y="42"/>
                    </a:lnTo>
                    <a:lnTo>
                      <a:pt x="870" y="56"/>
                    </a:lnTo>
                    <a:lnTo>
                      <a:pt x="777" y="58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13" y="61"/>
                    </a:lnTo>
                    <a:lnTo>
                      <a:pt x="613" y="61"/>
                    </a:lnTo>
                    <a:lnTo>
                      <a:pt x="539" y="61"/>
                    </a:lnTo>
                    <a:lnTo>
                      <a:pt x="465" y="58"/>
                    </a:lnTo>
                    <a:lnTo>
                      <a:pt x="391" y="53"/>
                    </a:lnTo>
                    <a:lnTo>
                      <a:pt x="320" y="45"/>
                    </a:lnTo>
                    <a:lnTo>
                      <a:pt x="320" y="45"/>
                    </a:lnTo>
                    <a:lnTo>
                      <a:pt x="265" y="37"/>
                    </a:lnTo>
                    <a:lnTo>
                      <a:pt x="206" y="29"/>
                    </a:lnTo>
                    <a:lnTo>
                      <a:pt x="151" y="16"/>
                    </a:lnTo>
                    <a:lnTo>
                      <a:pt x="124" y="8"/>
                    </a:lnTo>
                    <a:lnTo>
                      <a:pt x="95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318501" y="12893675"/>
                <a:ext cx="4757738" cy="122238"/>
              </a:xfrm>
              <a:custGeom>
                <a:rect b="b" l="l" r="r" t="t"/>
                <a:pathLst>
                  <a:path extrusionOk="0" h="77" w="2997">
                    <a:moveTo>
                      <a:pt x="2984" y="0"/>
                    </a:moveTo>
                    <a:lnTo>
                      <a:pt x="1459" y="0"/>
                    </a:lnTo>
                    <a:lnTo>
                      <a:pt x="1459" y="0"/>
                    </a:lnTo>
                    <a:lnTo>
                      <a:pt x="709" y="2"/>
                    </a:lnTo>
                    <a:lnTo>
                      <a:pt x="709" y="2"/>
                    </a:lnTo>
                    <a:lnTo>
                      <a:pt x="524" y="2"/>
                    </a:lnTo>
                    <a:lnTo>
                      <a:pt x="336" y="5"/>
                    </a:lnTo>
                    <a:lnTo>
                      <a:pt x="336" y="5"/>
                    </a:lnTo>
                    <a:lnTo>
                      <a:pt x="296" y="5"/>
                    </a:lnTo>
                    <a:lnTo>
                      <a:pt x="296" y="5"/>
                    </a:lnTo>
                    <a:lnTo>
                      <a:pt x="236" y="5"/>
                    </a:lnTo>
                    <a:lnTo>
                      <a:pt x="236" y="5"/>
                    </a:lnTo>
                    <a:lnTo>
                      <a:pt x="175" y="5"/>
                    </a:lnTo>
                    <a:lnTo>
                      <a:pt x="175" y="5"/>
                    </a:lnTo>
                    <a:lnTo>
                      <a:pt x="88" y="8"/>
                    </a:lnTo>
                    <a:lnTo>
                      <a:pt x="43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9" y="24"/>
                    </a:lnTo>
                    <a:lnTo>
                      <a:pt x="56" y="32"/>
                    </a:lnTo>
                    <a:lnTo>
                      <a:pt x="111" y="45"/>
                    </a:lnTo>
                    <a:lnTo>
                      <a:pt x="170" y="53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96" y="69"/>
                    </a:lnTo>
                    <a:lnTo>
                      <a:pt x="370" y="74"/>
                    </a:lnTo>
                    <a:lnTo>
                      <a:pt x="444" y="77"/>
                    </a:lnTo>
                    <a:lnTo>
                      <a:pt x="518" y="77"/>
                    </a:lnTo>
                    <a:lnTo>
                      <a:pt x="518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682" y="74"/>
                    </a:lnTo>
                    <a:lnTo>
                      <a:pt x="775" y="72"/>
                    </a:lnTo>
                    <a:lnTo>
                      <a:pt x="965" y="58"/>
                    </a:lnTo>
                    <a:lnTo>
                      <a:pt x="1155" y="48"/>
                    </a:lnTo>
                    <a:lnTo>
                      <a:pt x="1343" y="37"/>
                    </a:lnTo>
                    <a:lnTo>
                      <a:pt x="1343" y="37"/>
                    </a:lnTo>
                    <a:lnTo>
                      <a:pt x="1573" y="32"/>
                    </a:lnTo>
                    <a:lnTo>
                      <a:pt x="1800" y="29"/>
                    </a:lnTo>
                    <a:lnTo>
                      <a:pt x="1800" y="29"/>
                    </a:lnTo>
                    <a:lnTo>
                      <a:pt x="2098" y="32"/>
                    </a:lnTo>
                    <a:lnTo>
                      <a:pt x="2400" y="40"/>
                    </a:lnTo>
                    <a:lnTo>
                      <a:pt x="2997" y="56"/>
                    </a:lnTo>
                    <a:lnTo>
                      <a:pt x="2997" y="56"/>
                    </a:lnTo>
                    <a:lnTo>
                      <a:pt x="2997" y="34"/>
                    </a:lnTo>
                    <a:lnTo>
                      <a:pt x="2994" y="16"/>
                    </a:lnTo>
                    <a:lnTo>
                      <a:pt x="2989" y="5"/>
                    </a:lnTo>
                    <a:lnTo>
                      <a:pt x="2986" y="2"/>
                    </a:lnTo>
                    <a:lnTo>
                      <a:pt x="2984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318501" y="12893675"/>
                <a:ext cx="4757738" cy="122238"/>
              </a:xfrm>
              <a:custGeom>
                <a:rect b="b" l="l" r="r" t="t"/>
                <a:pathLst>
                  <a:path extrusionOk="0" h="77" w="2997">
                    <a:moveTo>
                      <a:pt x="2984" y="0"/>
                    </a:moveTo>
                    <a:lnTo>
                      <a:pt x="1459" y="0"/>
                    </a:lnTo>
                    <a:lnTo>
                      <a:pt x="1459" y="0"/>
                    </a:lnTo>
                    <a:lnTo>
                      <a:pt x="709" y="2"/>
                    </a:lnTo>
                    <a:lnTo>
                      <a:pt x="709" y="2"/>
                    </a:lnTo>
                    <a:lnTo>
                      <a:pt x="524" y="2"/>
                    </a:lnTo>
                    <a:lnTo>
                      <a:pt x="336" y="5"/>
                    </a:lnTo>
                    <a:lnTo>
                      <a:pt x="336" y="5"/>
                    </a:lnTo>
                    <a:lnTo>
                      <a:pt x="296" y="5"/>
                    </a:lnTo>
                    <a:lnTo>
                      <a:pt x="296" y="5"/>
                    </a:lnTo>
                    <a:lnTo>
                      <a:pt x="236" y="5"/>
                    </a:lnTo>
                    <a:lnTo>
                      <a:pt x="236" y="5"/>
                    </a:lnTo>
                    <a:lnTo>
                      <a:pt x="175" y="5"/>
                    </a:lnTo>
                    <a:lnTo>
                      <a:pt x="175" y="5"/>
                    </a:lnTo>
                    <a:lnTo>
                      <a:pt x="88" y="8"/>
                    </a:lnTo>
                    <a:lnTo>
                      <a:pt x="43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9" y="24"/>
                    </a:lnTo>
                    <a:lnTo>
                      <a:pt x="56" y="32"/>
                    </a:lnTo>
                    <a:lnTo>
                      <a:pt x="111" y="45"/>
                    </a:lnTo>
                    <a:lnTo>
                      <a:pt x="170" y="53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96" y="69"/>
                    </a:lnTo>
                    <a:lnTo>
                      <a:pt x="370" y="74"/>
                    </a:lnTo>
                    <a:lnTo>
                      <a:pt x="444" y="77"/>
                    </a:lnTo>
                    <a:lnTo>
                      <a:pt x="518" y="77"/>
                    </a:lnTo>
                    <a:lnTo>
                      <a:pt x="518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682" y="74"/>
                    </a:lnTo>
                    <a:lnTo>
                      <a:pt x="775" y="72"/>
                    </a:lnTo>
                    <a:lnTo>
                      <a:pt x="965" y="58"/>
                    </a:lnTo>
                    <a:lnTo>
                      <a:pt x="1155" y="48"/>
                    </a:lnTo>
                    <a:lnTo>
                      <a:pt x="1343" y="37"/>
                    </a:lnTo>
                    <a:lnTo>
                      <a:pt x="1343" y="37"/>
                    </a:lnTo>
                    <a:lnTo>
                      <a:pt x="1573" y="32"/>
                    </a:lnTo>
                    <a:lnTo>
                      <a:pt x="1800" y="29"/>
                    </a:lnTo>
                    <a:lnTo>
                      <a:pt x="1800" y="29"/>
                    </a:lnTo>
                    <a:lnTo>
                      <a:pt x="2098" y="32"/>
                    </a:lnTo>
                    <a:lnTo>
                      <a:pt x="2400" y="40"/>
                    </a:lnTo>
                    <a:lnTo>
                      <a:pt x="2997" y="56"/>
                    </a:lnTo>
                    <a:lnTo>
                      <a:pt x="2997" y="56"/>
                    </a:lnTo>
                    <a:lnTo>
                      <a:pt x="2997" y="34"/>
                    </a:lnTo>
                    <a:lnTo>
                      <a:pt x="2994" y="16"/>
                    </a:lnTo>
                    <a:lnTo>
                      <a:pt x="2989" y="5"/>
                    </a:lnTo>
                    <a:lnTo>
                      <a:pt x="2986" y="2"/>
                    </a:lnTo>
                    <a:lnTo>
                      <a:pt x="2984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285164" y="13257213"/>
                <a:ext cx="4502150" cy="276225"/>
              </a:xfrm>
              <a:custGeom>
                <a:rect b="b" l="l" r="r" t="t"/>
                <a:pathLst>
                  <a:path extrusionOk="0" h="174" w="2836">
                    <a:moveTo>
                      <a:pt x="32" y="0"/>
                    </a:moveTo>
                    <a:lnTo>
                      <a:pt x="32" y="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3" y="11"/>
                    </a:lnTo>
                    <a:lnTo>
                      <a:pt x="11" y="16"/>
                    </a:lnTo>
                    <a:lnTo>
                      <a:pt x="6" y="32"/>
                    </a:lnTo>
                    <a:lnTo>
                      <a:pt x="3" y="56"/>
                    </a:lnTo>
                    <a:lnTo>
                      <a:pt x="0" y="80"/>
                    </a:lnTo>
                    <a:lnTo>
                      <a:pt x="3" y="126"/>
                    </a:lnTo>
                    <a:lnTo>
                      <a:pt x="6" y="142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161" y="134"/>
                    </a:lnTo>
                    <a:lnTo>
                      <a:pt x="312" y="120"/>
                    </a:lnTo>
                    <a:lnTo>
                      <a:pt x="465" y="110"/>
                    </a:lnTo>
                    <a:lnTo>
                      <a:pt x="542" y="107"/>
                    </a:lnTo>
                    <a:lnTo>
                      <a:pt x="619" y="107"/>
                    </a:lnTo>
                    <a:lnTo>
                      <a:pt x="619" y="107"/>
                    </a:lnTo>
                    <a:lnTo>
                      <a:pt x="653" y="107"/>
                    </a:lnTo>
                    <a:lnTo>
                      <a:pt x="653" y="107"/>
                    </a:lnTo>
                    <a:lnTo>
                      <a:pt x="822" y="110"/>
                    </a:lnTo>
                    <a:lnTo>
                      <a:pt x="994" y="118"/>
                    </a:lnTo>
                    <a:lnTo>
                      <a:pt x="1332" y="134"/>
                    </a:lnTo>
                    <a:lnTo>
                      <a:pt x="1332" y="134"/>
                    </a:lnTo>
                    <a:lnTo>
                      <a:pt x="1512" y="142"/>
                    </a:lnTo>
                    <a:lnTo>
                      <a:pt x="1689" y="145"/>
                    </a:lnTo>
                    <a:lnTo>
                      <a:pt x="1868" y="147"/>
                    </a:lnTo>
                    <a:lnTo>
                      <a:pt x="2045" y="153"/>
                    </a:lnTo>
                    <a:lnTo>
                      <a:pt x="2045" y="153"/>
                    </a:lnTo>
                    <a:lnTo>
                      <a:pt x="2426" y="166"/>
                    </a:lnTo>
                    <a:lnTo>
                      <a:pt x="2616" y="171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12" y="171"/>
                    </a:lnTo>
                    <a:lnTo>
                      <a:pt x="2817" y="163"/>
                    </a:lnTo>
                    <a:lnTo>
                      <a:pt x="2820" y="153"/>
                    </a:lnTo>
                    <a:lnTo>
                      <a:pt x="2825" y="137"/>
                    </a:lnTo>
                    <a:lnTo>
                      <a:pt x="2830" y="96"/>
                    </a:lnTo>
                    <a:lnTo>
                      <a:pt x="2836" y="54"/>
                    </a:lnTo>
                    <a:lnTo>
                      <a:pt x="2836" y="54"/>
                    </a:lnTo>
                    <a:lnTo>
                      <a:pt x="2836" y="11"/>
                    </a:lnTo>
                    <a:lnTo>
                      <a:pt x="1461" y="11"/>
                    </a:lnTo>
                    <a:lnTo>
                      <a:pt x="1461" y="11"/>
                    </a:lnTo>
                    <a:lnTo>
                      <a:pt x="698" y="8"/>
                    </a:lnTo>
                    <a:lnTo>
                      <a:pt x="698" y="8"/>
                    </a:lnTo>
                    <a:lnTo>
                      <a:pt x="513" y="8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283" y="6"/>
                    </a:lnTo>
                    <a:lnTo>
                      <a:pt x="283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169" y="6"/>
                    </a:lnTo>
                    <a:lnTo>
                      <a:pt x="169" y="6"/>
                    </a:lnTo>
                    <a:lnTo>
                      <a:pt x="101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8285164" y="13257213"/>
                <a:ext cx="4502150" cy="276225"/>
              </a:xfrm>
              <a:custGeom>
                <a:rect b="b" l="l" r="r" t="t"/>
                <a:pathLst>
                  <a:path extrusionOk="0" h="174" w="2836">
                    <a:moveTo>
                      <a:pt x="32" y="0"/>
                    </a:moveTo>
                    <a:lnTo>
                      <a:pt x="32" y="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3" y="11"/>
                    </a:lnTo>
                    <a:lnTo>
                      <a:pt x="11" y="16"/>
                    </a:lnTo>
                    <a:lnTo>
                      <a:pt x="6" y="32"/>
                    </a:lnTo>
                    <a:lnTo>
                      <a:pt x="3" y="56"/>
                    </a:lnTo>
                    <a:lnTo>
                      <a:pt x="0" y="80"/>
                    </a:lnTo>
                    <a:lnTo>
                      <a:pt x="3" y="126"/>
                    </a:lnTo>
                    <a:lnTo>
                      <a:pt x="6" y="142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161" y="134"/>
                    </a:lnTo>
                    <a:lnTo>
                      <a:pt x="312" y="120"/>
                    </a:lnTo>
                    <a:lnTo>
                      <a:pt x="465" y="110"/>
                    </a:lnTo>
                    <a:lnTo>
                      <a:pt x="542" y="107"/>
                    </a:lnTo>
                    <a:lnTo>
                      <a:pt x="619" y="107"/>
                    </a:lnTo>
                    <a:lnTo>
                      <a:pt x="619" y="107"/>
                    </a:lnTo>
                    <a:lnTo>
                      <a:pt x="653" y="107"/>
                    </a:lnTo>
                    <a:lnTo>
                      <a:pt x="653" y="107"/>
                    </a:lnTo>
                    <a:lnTo>
                      <a:pt x="822" y="110"/>
                    </a:lnTo>
                    <a:lnTo>
                      <a:pt x="994" y="118"/>
                    </a:lnTo>
                    <a:lnTo>
                      <a:pt x="1332" y="134"/>
                    </a:lnTo>
                    <a:lnTo>
                      <a:pt x="1332" y="134"/>
                    </a:lnTo>
                    <a:lnTo>
                      <a:pt x="1512" y="142"/>
                    </a:lnTo>
                    <a:lnTo>
                      <a:pt x="1689" y="145"/>
                    </a:lnTo>
                    <a:lnTo>
                      <a:pt x="1868" y="147"/>
                    </a:lnTo>
                    <a:lnTo>
                      <a:pt x="2045" y="153"/>
                    </a:lnTo>
                    <a:lnTo>
                      <a:pt x="2045" y="153"/>
                    </a:lnTo>
                    <a:lnTo>
                      <a:pt x="2426" y="166"/>
                    </a:lnTo>
                    <a:lnTo>
                      <a:pt x="2616" y="171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12" y="171"/>
                    </a:lnTo>
                    <a:lnTo>
                      <a:pt x="2817" y="163"/>
                    </a:lnTo>
                    <a:lnTo>
                      <a:pt x="2820" y="153"/>
                    </a:lnTo>
                    <a:lnTo>
                      <a:pt x="2825" y="137"/>
                    </a:lnTo>
                    <a:lnTo>
                      <a:pt x="2830" y="96"/>
                    </a:lnTo>
                    <a:lnTo>
                      <a:pt x="2836" y="54"/>
                    </a:lnTo>
                    <a:lnTo>
                      <a:pt x="2836" y="54"/>
                    </a:lnTo>
                    <a:lnTo>
                      <a:pt x="2836" y="11"/>
                    </a:lnTo>
                    <a:lnTo>
                      <a:pt x="1461" y="11"/>
                    </a:lnTo>
                    <a:lnTo>
                      <a:pt x="1461" y="11"/>
                    </a:lnTo>
                    <a:lnTo>
                      <a:pt x="698" y="8"/>
                    </a:lnTo>
                    <a:lnTo>
                      <a:pt x="698" y="8"/>
                    </a:lnTo>
                    <a:lnTo>
                      <a:pt x="513" y="8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283" y="6"/>
                    </a:lnTo>
                    <a:lnTo>
                      <a:pt x="283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169" y="6"/>
                    </a:lnTo>
                    <a:lnTo>
                      <a:pt x="169" y="6"/>
                    </a:lnTo>
                    <a:lnTo>
                      <a:pt x="101" y="6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8335964" y="13096875"/>
                <a:ext cx="4451350" cy="177800"/>
              </a:xfrm>
              <a:custGeom>
                <a:rect b="b" l="l" r="r" t="t"/>
                <a:pathLst>
                  <a:path extrusionOk="0" h="112" w="2804">
                    <a:moveTo>
                      <a:pt x="742" y="0"/>
                    </a:moveTo>
                    <a:lnTo>
                      <a:pt x="742" y="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555" y="3"/>
                    </a:lnTo>
                    <a:lnTo>
                      <a:pt x="473" y="8"/>
                    </a:lnTo>
                    <a:lnTo>
                      <a:pt x="394" y="13"/>
                    </a:lnTo>
                    <a:lnTo>
                      <a:pt x="312" y="21"/>
                    </a:lnTo>
                    <a:lnTo>
                      <a:pt x="232" y="35"/>
                    </a:lnTo>
                    <a:lnTo>
                      <a:pt x="153" y="51"/>
                    </a:lnTo>
                    <a:lnTo>
                      <a:pt x="77" y="72"/>
                    </a:lnTo>
                    <a:lnTo>
                      <a:pt x="40" y="85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69" y="107"/>
                    </a:lnTo>
                    <a:lnTo>
                      <a:pt x="137" y="107"/>
                    </a:lnTo>
                    <a:lnTo>
                      <a:pt x="137" y="107"/>
                    </a:lnTo>
                    <a:lnTo>
                      <a:pt x="195" y="107"/>
                    </a:lnTo>
                    <a:lnTo>
                      <a:pt x="195" y="107"/>
                    </a:lnTo>
                    <a:lnTo>
                      <a:pt x="251" y="107"/>
                    </a:lnTo>
                    <a:lnTo>
                      <a:pt x="251" y="107"/>
                    </a:lnTo>
                    <a:lnTo>
                      <a:pt x="293" y="107"/>
                    </a:lnTo>
                    <a:lnTo>
                      <a:pt x="293" y="107"/>
                    </a:lnTo>
                    <a:lnTo>
                      <a:pt x="481" y="109"/>
                    </a:lnTo>
                    <a:lnTo>
                      <a:pt x="666" y="109"/>
                    </a:lnTo>
                    <a:lnTo>
                      <a:pt x="666" y="109"/>
                    </a:lnTo>
                    <a:lnTo>
                      <a:pt x="1429" y="112"/>
                    </a:lnTo>
                    <a:lnTo>
                      <a:pt x="2804" y="112"/>
                    </a:lnTo>
                    <a:lnTo>
                      <a:pt x="2804" y="112"/>
                    </a:lnTo>
                    <a:lnTo>
                      <a:pt x="2804" y="83"/>
                    </a:lnTo>
                    <a:lnTo>
                      <a:pt x="2801" y="59"/>
                    </a:lnTo>
                    <a:lnTo>
                      <a:pt x="2796" y="43"/>
                    </a:lnTo>
                    <a:lnTo>
                      <a:pt x="2793" y="37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27" y="35"/>
                    </a:lnTo>
                    <a:lnTo>
                      <a:pt x="2727" y="35"/>
                    </a:lnTo>
                    <a:lnTo>
                      <a:pt x="2553" y="35"/>
                    </a:lnTo>
                    <a:lnTo>
                      <a:pt x="2378" y="32"/>
                    </a:lnTo>
                    <a:lnTo>
                      <a:pt x="2029" y="24"/>
                    </a:lnTo>
                    <a:lnTo>
                      <a:pt x="2029" y="24"/>
                    </a:lnTo>
                    <a:lnTo>
                      <a:pt x="1852" y="21"/>
                    </a:lnTo>
                    <a:lnTo>
                      <a:pt x="1673" y="21"/>
                    </a:lnTo>
                    <a:lnTo>
                      <a:pt x="1493" y="21"/>
                    </a:lnTo>
                    <a:lnTo>
                      <a:pt x="1316" y="16"/>
                    </a:lnTo>
                    <a:lnTo>
                      <a:pt x="1316" y="16"/>
                    </a:lnTo>
                    <a:lnTo>
                      <a:pt x="1030" y="5"/>
                    </a:lnTo>
                    <a:lnTo>
                      <a:pt x="885" y="3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8335964" y="13096875"/>
                <a:ext cx="4451350" cy="177800"/>
              </a:xfrm>
              <a:custGeom>
                <a:rect b="b" l="l" r="r" t="t"/>
                <a:pathLst>
                  <a:path extrusionOk="0" h="112" w="2804">
                    <a:moveTo>
                      <a:pt x="742" y="0"/>
                    </a:moveTo>
                    <a:lnTo>
                      <a:pt x="742" y="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555" y="3"/>
                    </a:lnTo>
                    <a:lnTo>
                      <a:pt x="473" y="8"/>
                    </a:lnTo>
                    <a:lnTo>
                      <a:pt x="394" y="13"/>
                    </a:lnTo>
                    <a:lnTo>
                      <a:pt x="312" y="21"/>
                    </a:lnTo>
                    <a:lnTo>
                      <a:pt x="232" y="35"/>
                    </a:lnTo>
                    <a:lnTo>
                      <a:pt x="153" y="51"/>
                    </a:lnTo>
                    <a:lnTo>
                      <a:pt x="77" y="72"/>
                    </a:lnTo>
                    <a:lnTo>
                      <a:pt x="40" y="85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69" y="107"/>
                    </a:lnTo>
                    <a:lnTo>
                      <a:pt x="137" y="107"/>
                    </a:lnTo>
                    <a:lnTo>
                      <a:pt x="137" y="107"/>
                    </a:lnTo>
                    <a:lnTo>
                      <a:pt x="195" y="107"/>
                    </a:lnTo>
                    <a:lnTo>
                      <a:pt x="195" y="107"/>
                    </a:lnTo>
                    <a:lnTo>
                      <a:pt x="251" y="107"/>
                    </a:lnTo>
                    <a:lnTo>
                      <a:pt x="251" y="107"/>
                    </a:lnTo>
                    <a:lnTo>
                      <a:pt x="293" y="107"/>
                    </a:lnTo>
                    <a:lnTo>
                      <a:pt x="293" y="107"/>
                    </a:lnTo>
                    <a:lnTo>
                      <a:pt x="481" y="109"/>
                    </a:lnTo>
                    <a:lnTo>
                      <a:pt x="666" y="109"/>
                    </a:lnTo>
                    <a:lnTo>
                      <a:pt x="666" y="109"/>
                    </a:lnTo>
                    <a:lnTo>
                      <a:pt x="1429" y="112"/>
                    </a:lnTo>
                    <a:lnTo>
                      <a:pt x="2804" y="112"/>
                    </a:lnTo>
                    <a:lnTo>
                      <a:pt x="2804" y="112"/>
                    </a:lnTo>
                    <a:lnTo>
                      <a:pt x="2804" y="83"/>
                    </a:lnTo>
                    <a:lnTo>
                      <a:pt x="2801" y="59"/>
                    </a:lnTo>
                    <a:lnTo>
                      <a:pt x="2796" y="43"/>
                    </a:lnTo>
                    <a:lnTo>
                      <a:pt x="2793" y="37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27" y="35"/>
                    </a:lnTo>
                    <a:lnTo>
                      <a:pt x="2727" y="35"/>
                    </a:lnTo>
                    <a:lnTo>
                      <a:pt x="2553" y="35"/>
                    </a:lnTo>
                    <a:lnTo>
                      <a:pt x="2378" y="32"/>
                    </a:lnTo>
                    <a:lnTo>
                      <a:pt x="2029" y="24"/>
                    </a:lnTo>
                    <a:lnTo>
                      <a:pt x="2029" y="24"/>
                    </a:lnTo>
                    <a:lnTo>
                      <a:pt x="1852" y="21"/>
                    </a:lnTo>
                    <a:lnTo>
                      <a:pt x="1673" y="21"/>
                    </a:lnTo>
                    <a:lnTo>
                      <a:pt x="1493" y="21"/>
                    </a:lnTo>
                    <a:lnTo>
                      <a:pt x="1316" y="16"/>
                    </a:lnTo>
                    <a:lnTo>
                      <a:pt x="1316" y="16"/>
                    </a:lnTo>
                    <a:lnTo>
                      <a:pt x="1030" y="5"/>
                    </a:lnTo>
                    <a:lnTo>
                      <a:pt x="885" y="3"/>
                    </a:lnTo>
                    <a:lnTo>
                      <a:pt x="742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5"/>
            <p:cNvGrpSpPr/>
            <p:nvPr/>
          </p:nvGrpSpPr>
          <p:grpSpPr>
            <a:xfrm>
              <a:off x="2772777" y="5384303"/>
              <a:ext cx="2644439" cy="163972"/>
              <a:chOff x="8129589" y="12541250"/>
              <a:chExt cx="5135563" cy="992188"/>
            </a:xfrm>
          </p:grpSpPr>
          <p:sp>
            <p:nvSpPr>
              <p:cNvPr id="206" name="Google Shape;206;p5"/>
              <p:cNvSpPr/>
              <p:nvPr/>
            </p:nvSpPr>
            <p:spPr>
              <a:xfrm>
                <a:off x="8129589" y="12541250"/>
                <a:ext cx="5135563" cy="444500"/>
              </a:xfrm>
              <a:custGeom>
                <a:rect b="b" l="l" r="r" t="t"/>
                <a:pathLst>
                  <a:path extrusionOk="0" h="280" w="3235">
                    <a:moveTo>
                      <a:pt x="72" y="0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16" y="11"/>
                    </a:lnTo>
                    <a:lnTo>
                      <a:pt x="11" y="29"/>
                    </a:lnTo>
                    <a:lnTo>
                      <a:pt x="6" y="53"/>
                    </a:lnTo>
                    <a:lnTo>
                      <a:pt x="3" y="83"/>
                    </a:lnTo>
                    <a:lnTo>
                      <a:pt x="0" y="110"/>
                    </a:lnTo>
                    <a:lnTo>
                      <a:pt x="3" y="136"/>
                    </a:lnTo>
                    <a:lnTo>
                      <a:pt x="6" y="155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35" y="190"/>
                    </a:lnTo>
                    <a:lnTo>
                      <a:pt x="61" y="208"/>
                    </a:lnTo>
                    <a:lnTo>
                      <a:pt x="90" y="224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62" y="232"/>
                    </a:lnTo>
                    <a:lnTo>
                      <a:pt x="207" y="230"/>
                    </a:lnTo>
                    <a:lnTo>
                      <a:pt x="294" y="227"/>
                    </a:lnTo>
                    <a:lnTo>
                      <a:pt x="294" y="227"/>
                    </a:lnTo>
                    <a:lnTo>
                      <a:pt x="355" y="227"/>
                    </a:lnTo>
                    <a:lnTo>
                      <a:pt x="355" y="227"/>
                    </a:lnTo>
                    <a:lnTo>
                      <a:pt x="415" y="227"/>
                    </a:lnTo>
                    <a:lnTo>
                      <a:pt x="415" y="227"/>
                    </a:lnTo>
                    <a:lnTo>
                      <a:pt x="455" y="227"/>
                    </a:lnTo>
                    <a:lnTo>
                      <a:pt x="455" y="227"/>
                    </a:lnTo>
                    <a:lnTo>
                      <a:pt x="643" y="224"/>
                    </a:lnTo>
                    <a:lnTo>
                      <a:pt x="828" y="224"/>
                    </a:lnTo>
                    <a:lnTo>
                      <a:pt x="828" y="224"/>
                    </a:lnTo>
                    <a:lnTo>
                      <a:pt x="1578" y="222"/>
                    </a:lnTo>
                    <a:lnTo>
                      <a:pt x="3103" y="222"/>
                    </a:lnTo>
                    <a:lnTo>
                      <a:pt x="3103" y="222"/>
                    </a:lnTo>
                    <a:lnTo>
                      <a:pt x="3105" y="224"/>
                    </a:lnTo>
                    <a:lnTo>
                      <a:pt x="3108" y="227"/>
                    </a:lnTo>
                    <a:lnTo>
                      <a:pt x="3113" y="238"/>
                    </a:lnTo>
                    <a:lnTo>
                      <a:pt x="3116" y="256"/>
                    </a:lnTo>
                    <a:lnTo>
                      <a:pt x="3116" y="278"/>
                    </a:lnTo>
                    <a:lnTo>
                      <a:pt x="3116" y="278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8" y="278"/>
                    </a:lnTo>
                    <a:lnTo>
                      <a:pt x="3211" y="270"/>
                    </a:lnTo>
                    <a:lnTo>
                      <a:pt x="3222" y="240"/>
                    </a:lnTo>
                    <a:lnTo>
                      <a:pt x="3227" y="203"/>
                    </a:lnTo>
                    <a:lnTo>
                      <a:pt x="3232" y="158"/>
                    </a:lnTo>
                    <a:lnTo>
                      <a:pt x="3235" y="112"/>
                    </a:lnTo>
                    <a:lnTo>
                      <a:pt x="3232" y="75"/>
                    </a:lnTo>
                    <a:lnTo>
                      <a:pt x="3227" y="45"/>
                    </a:lnTo>
                    <a:lnTo>
                      <a:pt x="3224" y="37"/>
                    </a:lnTo>
                    <a:lnTo>
                      <a:pt x="3219" y="35"/>
                    </a:lnTo>
                    <a:lnTo>
                      <a:pt x="3219" y="35"/>
                    </a:lnTo>
                    <a:lnTo>
                      <a:pt x="3108" y="24"/>
                    </a:lnTo>
                    <a:lnTo>
                      <a:pt x="2997" y="19"/>
                    </a:lnTo>
                    <a:lnTo>
                      <a:pt x="2886" y="13"/>
                    </a:lnTo>
                    <a:lnTo>
                      <a:pt x="2775" y="11"/>
                    </a:lnTo>
                    <a:lnTo>
                      <a:pt x="2553" y="11"/>
                    </a:lnTo>
                    <a:lnTo>
                      <a:pt x="2334" y="11"/>
                    </a:lnTo>
                    <a:lnTo>
                      <a:pt x="2334" y="11"/>
                    </a:lnTo>
                    <a:lnTo>
                      <a:pt x="1890" y="8"/>
                    </a:lnTo>
                    <a:lnTo>
                      <a:pt x="1890" y="8"/>
                    </a:lnTo>
                    <a:lnTo>
                      <a:pt x="1692" y="8"/>
                    </a:lnTo>
                    <a:lnTo>
                      <a:pt x="1493" y="13"/>
                    </a:lnTo>
                    <a:lnTo>
                      <a:pt x="1493" y="13"/>
                    </a:lnTo>
                    <a:lnTo>
                      <a:pt x="1306" y="24"/>
                    </a:lnTo>
                    <a:lnTo>
                      <a:pt x="1121" y="37"/>
                    </a:lnTo>
                    <a:lnTo>
                      <a:pt x="936" y="48"/>
                    </a:lnTo>
                    <a:lnTo>
                      <a:pt x="841" y="53"/>
                    </a:lnTo>
                    <a:lnTo>
                      <a:pt x="748" y="56"/>
                    </a:lnTo>
                    <a:lnTo>
                      <a:pt x="748" y="56"/>
                    </a:lnTo>
                    <a:lnTo>
                      <a:pt x="656" y="59"/>
                    </a:lnTo>
                    <a:lnTo>
                      <a:pt x="656" y="59"/>
                    </a:lnTo>
                    <a:lnTo>
                      <a:pt x="521" y="56"/>
                    </a:lnTo>
                    <a:lnTo>
                      <a:pt x="452" y="51"/>
                    </a:lnTo>
                    <a:lnTo>
                      <a:pt x="386" y="45"/>
                    </a:lnTo>
                    <a:lnTo>
                      <a:pt x="386" y="45"/>
                    </a:lnTo>
                    <a:lnTo>
                      <a:pt x="299" y="37"/>
                    </a:lnTo>
                    <a:lnTo>
                      <a:pt x="212" y="21"/>
                    </a:lnTo>
                    <a:lnTo>
                      <a:pt x="212" y="21"/>
                    </a:lnTo>
                    <a:lnTo>
                      <a:pt x="141" y="8"/>
                    </a:lnTo>
                    <a:lnTo>
                      <a:pt x="10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29589" y="12541250"/>
                <a:ext cx="5135563" cy="444500"/>
              </a:xfrm>
              <a:custGeom>
                <a:rect b="b" l="l" r="r" t="t"/>
                <a:pathLst>
                  <a:path extrusionOk="0" h="280" w="3235">
                    <a:moveTo>
                      <a:pt x="72" y="0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16" y="11"/>
                    </a:lnTo>
                    <a:lnTo>
                      <a:pt x="11" y="29"/>
                    </a:lnTo>
                    <a:lnTo>
                      <a:pt x="6" y="53"/>
                    </a:lnTo>
                    <a:lnTo>
                      <a:pt x="3" y="83"/>
                    </a:lnTo>
                    <a:lnTo>
                      <a:pt x="0" y="110"/>
                    </a:lnTo>
                    <a:lnTo>
                      <a:pt x="3" y="136"/>
                    </a:lnTo>
                    <a:lnTo>
                      <a:pt x="6" y="155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35" y="190"/>
                    </a:lnTo>
                    <a:lnTo>
                      <a:pt x="61" y="208"/>
                    </a:lnTo>
                    <a:lnTo>
                      <a:pt x="90" y="224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62" y="232"/>
                    </a:lnTo>
                    <a:lnTo>
                      <a:pt x="207" y="230"/>
                    </a:lnTo>
                    <a:lnTo>
                      <a:pt x="294" y="227"/>
                    </a:lnTo>
                    <a:lnTo>
                      <a:pt x="294" y="227"/>
                    </a:lnTo>
                    <a:lnTo>
                      <a:pt x="355" y="227"/>
                    </a:lnTo>
                    <a:lnTo>
                      <a:pt x="355" y="227"/>
                    </a:lnTo>
                    <a:lnTo>
                      <a:pt x="415" y="227"/>
                    </a:lnTo>
                    <a:lnTo>
                      <a:pt x="415" y="227"/>
                    </a:lnTo>
                    <a:lnTo>
                      <a:pt x="455" y="227"/>
                    </a:lnTo>
                    <a:lnTo>
                      <a:pt x="455" y="227"/>
                    </a:lnTo>
                    <a:lnTo>
                      <a:pt x="643" y="224"/>
                    </a:lnTo>
                    <a:lnTo>
                      <a:pt x="828" y="224"/>
                    </a:lnTo>
                    <a:lnTo>
                      <a:pt x="828" y="224"/>
                    </a:lnTo>
                    <a:lnTo>
                      <a:pt x="1578" y="222"/>
                    </a:lnTo>
                    <a:lnTo>
                      <a:pt x="3103" y="222"/>
                    </a:lnTo>
                    <a:lnTo>
                      <a:pt x="3103" y="222"/>
                    </a:lnTo>
                    <a:lnTo>
                      <a:pt x="3105" y="224"/>
                    </a:lnTo>
                    <a:lnTo>
                      <a:pt x="3108" y="227"/>
                    </a:lnTo>
                    <a:lnTo>
                      <a:pt x="3113" y="238"/>
                    </a:lnTo>
                    <a:lnTo>
                      <a:pt x="3116" y="256"/>
                    </a:lnTo>
                    <a:lnTo>
                      <a:pt x="3116" y="278"/>
                    </a:lnTo>
                    <a:lnTo>
                      <a:pt x="3116" y="278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0" y="280"/>
                    </a:lnTo>
                    <a:lnTo>
                      <a:pt x="3208" y="278"/>
                    </a:lnTo>
                    <a:lnTo>
                      <a:pt x="3211" y="270"/>
                    </a:lnTo>
                    <a:lnTo>
                      <a:pt x="3222" y="240"/>
                    </a:lnTo>
                    <a:lnTo>
                      <a:pt x="3227" y="203"/>
                    </a:lnTo>
                    <a:lnTo>
                      <a:pt x="3232" y="158"/>
                    </a:lnTo>
                    <a:lnTo>
                      <a:pt x="3235" y="112"/>
                    </a:lnTo>
                    <a:lnTo>
                      <a:pt x="3232" y="75"/>
                    </a:lnTo>
                    <a:lnTo>
                      <a:pt x="3227" y="45"/>
                    </a:lnTo>
                    <a:lnTo>
                      <a:pt x="3224" y="37"/>
                    </a:lnTo>
                    <a:lnTo>
                      <a:pt x="3219" y="35"/>
                    </a:lnTo>
                    <a:lnTo>
                      <a:pt x="3219" y="35"/>
                    </a:lnTo>
                    <a:lnTo>
                      <a:pt x="3108" y="24"/>
                    </a:lnTo>
                    <a:lnTo>
                      <a:pt x="2997" y="19"/>
                    </a:lnTo>
                    <a:lnTo>
                      <a:pt x="2886" y="13"/>
                    </a:lnTo>
                    <a:lnTo>
                      <a:pt x="2775" y="11"/>
                    </a:lnTo>
                    <a:lnTo>
                      <a:pt x="2553" y="11"/>
                    </a:lnTo>
                    <a:lnTo>
                      <a:pt x="2334" y="11"/>
                    </a:lnTo>
                    <a:lnTo>
                      <a:pt x="2334" y="11"/>
                    </a:lnTo>
                    <a:lnTo>
                      <a:pt x="1890" y="8"/>
                    </a:lnTo>
                    <a:lnTo>
                      <a:pt x="1890" y="8"/>
                    </a:lnTo>
                    <a:lnTo>
                      <a:pt x="1692" y="8"/>
                    </a:lnTo>
                    <a:lnTo>
                      <a:pt x="1493" y="13"/>
                    </a:lnTo>
                    <a:lnTo>
                      <a:pt x="1493" y="13"/>
                    </a:lnTo>
                    <a:lnTo>
                      <a:pt x="1306" y="24"/>
                    </a:lnTo>
                    <a:lnTo>
                      <a:pt x="1121" y="37"/>
                    </a:lnTo>
                    <a:lnTo>
                      <a:pt x="936" y="48"/>
                    </a:lnTo>
                    <a:lnTo>
                      <a:pt x="841" y="53"/>
                    </a:lnTo>
                    <a:lnTo>
                      <a:pt x="748" y="56"/>
                    </a:lnTo>
                    <a:lnTo>
                      <a:pt x="748" y="56"/>
                    </a:lnTo>
                    <a:lnTo>
                      <a:pt x="656" y="59"/>
                    </a:lnTo>
                    <a:lnTo>
                      <a:pt x="656" y="59"/>
                    </a:lnTo>
                    <a:lnTo>
                      <a:pt x="521" y="56"/>
                    </a:lnTo>
                    <a:lnTo>
                      <a:pt x="452" y="51"/>
                    </a:lnTo>
                    <a:lnTo>
                      <a:pt x="386" y="45"/>
                    </a:lnTo>
                    <a:lnTo>
                      <a:pt x="386" y="45"/>
                    </a:lnTo>
                    <a:lnTo>
                      <a:pt x="299" y="37"/>
                    </a:lnTo>
                    <a:lnTo>
                      <a:pt x="212" y="21"/>
                    </a:lnTo>
                    <a:lnTo>
                      <a:pt x="212" y="21"/>
                    </a:lnTo>
                    <a:lnTo>
                      <a:pt x="141" y="8"/>
                    </a:lnTo>
                    <a:lnTo>
                      <a:pt x="106" y="0"/>
                    </a:lnTo>
                    <a:lnTo>
                      <a:pt x="72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167689" y="12919075"/>
                <a:ext cx="4908550" cy="355600"/>
              </a:xfrm>
              <a:custGeom>
                <a:rect b="b" l="l" r="r" t="t"/>
                <a:pathLst>
                  <a:path extrusionOk="0" h="224" w="3092">
                    <a:moveTo>
                      <a:pt x="95" y="0"/>
                    </a:moveTo>
                    <a:lnTo>
                      <a:pt x="95" y="0"/>
                    </a:lnTo>
                    <a:lnTo>
                      <a:pt x="58" y="5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9" y="18"/>
                    </a:lnTo>
                    <a:lnTo>
                      <a:pt x="16" y="24"/>
                    </a:lnTo>
                    <a:lnTo>
                      <a:pt x="8" y="45"/>
                    </a:lnTo>
                    <a:lnTo>
                      <a:pt x="3" y="72"/>
                    </a:lnTo>
                    <a:lnTo>
                      <a:pt x="0" y="104"/>
                    </a:lnTo>
                    <a:lnTo>
                      <a:pt x="0" y="136"/>
                    </a:lnTo>
                    <a:lnTo>
                      <a:pt x="0" y="165"/>
                    </a:lnTo>
                    <a:lnTo>
                      <a:pt x="6" y="184"/>
                    </a:lnTo>
                    <a:lnTo>
                      <a:pt x="8" y="192"/>
                    </a:lnTo>
                    <a:lnTo>
                      <a:pt x="11" y="195"/>
                    </a:lnTo>
                    <a:lnTo>
                      <a:pt x="11" y="195"/>
                    </a:lnTo>
                    <a:lnTo>
                      <a:pt x="58" y="205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46" y="197"/>
                    </a:lnTo>
                    <a:lnTo>
                      <a:pt x="183" y="184"/>
                    </a:lnTo>
                    <a:lnTo>
                      <a:pt x="259" y="163"/>
                    </a:lnTo>
                    <a:lnTo>
                      <a:pt x="338" y="147"/>
                    </a:lnTo>
                    <a:lnTo>
                      <a:pt x="418" y="133"/>
                    </a:lnTo>
                    <a:lnTo>
                      <a:pt x="500" y="125"/>
                    </a:lnTo>
                    <a:lnTo>
                      <a:pt x="579" y="120"/>
                    </a:lnTo>
                    <a:lnTo>
                      <a:pt x="661" y="115"/>
                    </a:lnTo>
                    <a:lnTo>
                      <a:pt x="740" y="112"/>
                    </a:lnTo>
                    <a:lnTo>
                      <a:pt x="740" y="112"/>
                    </a:lnTo>
                    <a:lnTo>
                      <a:pt x="848" y="112"/>
                    </a:lnTo>
                    <a:lnTo>
                      <a:pt x="848" y="112"/>
                    </a:lnTo>
                    <a:lnTo>
                      <a:pt x="991" y="115"/>
                    </a:lnTo>
                    <a:lnTo>
                      <a:pt x="1136" y="117"/>
                    </a:lnTo>
                    <a:lnTo>
                      <a:pt x="1422" y="128"/>
                    </a:lnTo>
                    <a:lnTo>
                      <a:pt x="1422" y="128"/>
                    </a:lnTo>
                    <a:lnTo>
                      <a:pt x="1599" y="133"/>
                    </a:lnTo>
                    <a:lnTo>
                      <a:pt x="1779" y="133"/>
                    </a:lnTo>
                    <a:lnTo>
                      <a:pt x="1958" y="133"/>
                    </a:lnTo>
                    <a:lnTo>
                      <a:pt x="2135" y="136"/>
                    </a:lnTo>
                    <a:lnTo>
                      <a:pt x="2135" y="136"/>
                    </a:lnTo>
                    <a:lnTo>
                      <a:pt x="2484" y="144"/>
                    </a:lnTo>
                    <a:lnTo>
                      <a:pt x="2659" y="147"/>
                    </a:lnTo>
                    <a:lnTo>
                      <a:pt x="2833" y="147"/>
                    </a:lnTo>
                    <a:lnTo>
                      <a:pt x="2833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9" y="149"/>
                    </a:lnTo>
                    <a:lnTo>
                      <a:pt x="2902" y="155"/>
                    </a:lnTo>
                    <a:lnTo>
                      <a:pt x="2907" y="171"/>
                    </a:lnTo>
                    <a:lnTo>
                      <a:pt x="2910" y="195"/>
                    </a:lnTo>
                    <a:lnTo>
                      <a:pt x="2910" y="224"/>
                    </a:lnTo>
                    <a:lnTo>
                      <a:pt x="3063" y="224"/>
                    </a:lnTo>
                    <a:lnTo>
                      <a:pt x="3063" y="224"/>
                    </a:lnTo>
                    <a:lnTo>
                      <a:pt x="3068" y="224"/>
                    </a:lnTo>
                    <a:lnTo>
                      <a:pt x="3071" y="219"/>
                    </a:lnTo>
                    <a:lnTo>
                      <a:pt x="3079" y="205"/>
                    </a:lnTo>
                    <a:lnTo>
                      <a:pt x="3084" y="184"/>
                    </a:lnTo>
                    <a:lnTo>
                      <a:pt x="3087" y="157"/>
                    </a:lnTo>
                    <a:lnTo>
                      <a:pt x="3092" y="99"/>
                    </a:lnTo>
                    <a:lnTo>
                      <a:pt x="3092" y="40"/>
                    </a:lnTo>
                    <a:lnTo>
                      <a:pt x="3092" y="40"/>
                    </a:lnTo>
                    <a:lnTo>
                      <a:pt x="2495" y="24"/>
                    </a:lnTo>
                    <a:lnTo>
                      <a:pt x="2193" y="16"/>
                    </a:lnTo>
                    <a:lnTo>
                      <a:pt x="1895" y="13"/>
                    </a:lnTo>
                    <a:lnTo>
                      <a:pt x="1895" y="13"/>
                    </a:lnTo>
                    <a:lnTo>
                      <a:pt x="1668" y="16"/>
                    </a:lnTo>
                    <a:lnTo>
                      <a:pt x="1438" y="21"/>
                    </a:lnTo>
                    <a:lnTo>
                      <a:pt x="1438" y="21"/>
                    </a:lnTo>
                    <a:lnTo>
                      <a:pt x="1250" y="32"/>
                    </a:lnTo>
                    <a:lnTo>
                      <a:pt x="1060" y="42"/>
                    </a:lnTo>
                    <a:lnTo>
                      <a:pt x="870" y="56"/>
                    </a:lnTo>
                    <a:lnTo>
                      <a:pt x="777" y="58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13" y="61"/>
                    </a:lnTo>
                    <a:lnTo>
                      <a:pt x="613" y="61"/>
                    </a:lnTo>
                    <a:lnTo>
                      <a:pt x="539" y="61"/>
                    </a:lnTo>
                    <a:lnTo>
                      <a:pt x="465" y="58"/>
                    </a:lnTo>
                    <a:lnTo>
                      <a:pt x="391" y="53"/>
                    </a:lnTo>
                    <a:lnTo>
                      <a:pt x="320" y="45"/>
                    </a:lnTo>
                    <a:lnTo>
                      <a:pt x="320" y="45"/>
                    </a:lnTo>
                    <a:lnTo>
                      <a:pt x="265" y="37"/>
                    </a:lnTo>
                    <a:lnTo>
                      <a:pt x="206" y="29"/>
                    </a:lnTo>
                    <a:lnTo>
                      <a:pt x="151" y="16"/>
                    </a:lnTo>
                    <a:lnTo>
                      <a:pt x="124" y="8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167689" y="12919075"/>
                <a:ext cx="4908550" cy="355600"/>
              </a:xfrm>
              <a:custGeom>
                <a:rect b="b" l="l" r="r" t="t"/>
                <a:pathLst>
                  <a:path extrusionOk="0" h="224" w="3092">
                    <a:moveTo>
                      <a:pt x="95" y="0"/>
                    </a:moveTo>
                    <a:lnTo>
                      <a:pt x="95" y="0"/>
                    </a:lnTo>
                    <a:lnTo>
                      <a:pt x="58" y="5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19" y="18"/>
                    </a:lnTo>
                    <a:lnTo>
                      <a:pt x="16" y="24"/>
                    </a:lnTo>
                    <a:lnTo>
                      <a:pt x="8" y="45"/>
                    </a:lnTo>
                    <a:lnTo>
                      <a:pt x="3" y="72"/>
                    </a:lnTo>
                    <a:lnTo>
                      <a:pt x="0" y="104"/>
                    </a:lnTo>
                    <a:lnTo>
                      <a:pt x="0" y="136"/>
                    </a:lnTo>
                    <a:lnTo>
                      <a:pt x="0" y="165"/>
                    </a:lnTo>
                    <a:lnTo>
                      <a:pt x="6" y="184"/>
                    </a:lnTo>
                    <a:lnTo>
                      <a:pt x="8" y="192"/>
                    </a:lnTo>
                    <a:lnTo>
                      <a:pt x="11" y="195"/>
                    </a:lnTo>
                    <a:lnTo>
                      <a:pt x="11" y="195"/>
                    </a:lnTo>
                    <a:lnTo>
                      <a:pt x="58" y="205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46" y="197"/>
                    </a:lnTo>
                    <a:lnTo>
                      <a:pt x="183" y="184"/>
                    </a:lnTo>
                    <a:lnTo>
                      <a:pt x="259" y="163"/>
                    </a:lnTo>
                    <a:lnTo>
                      <a:pt x="338" y="147"/>
                    </a:lnTo>
                    <a:lnTo>
                      <a:pt x="418" y="133"/>
                    </a:lnTo>
                    <a:lnTo>
                      <a:pt x="500" y="125"/>
                    </a:lnTo>
                    <a:lnTo>
                      <a:pt x="579" y="120"/>
                    </a:lnTo>
                    <a:lnTo>
                      <a:pt x="661" y="115"/>
                    </a:lnTo>
                    <a:lnTo>
                      <a:pt x="740" y="112"/>
                    </a:lnTo>
                    <a:lnTo>
                      <a:pt x="740" y="112"/>
                    </a:lnTo>
                    <a:lnTo>
                      <a:pt x="848" y="112"/>
                    </a:lnTo>
                    <a:lnTo>
                      <a:pt x="848" y="112"/>
                    </a:lnTo>
                    <a:lnTo>
                      <a:pt x="991" y="115"/>
                    </a:lnTo>
                    <a:lnTo>
                      <a:pt x="1136" y="117"/>
                    </a:lnTo>
                    <a:lnTo>
                      <a:pt x="1422" y="128"/>
                    </a:lnTo>
                    <a:lnTo>
                      <a:pt x="1422" y="128"/>
                    </a:lnTo>
                    <a:lnTo>
                      <a:pt x="1599" y="133"/>
                    </a:lnTo>
                    <a:lnTo>
                      <a:pt x="1779" y="133"/>
                    </a:lnTo>
                    <a:lnTo>
                      <a:pt x="1958" y="133"/>
                    </a:lnTo>
                    <a:lnTo>
                      <a:pt x="2135" y="136"/>
                    </a:lnTo>
                    <a:lnTo>
                      <a:pt x="2135" y="136"/>
                    </a:lnTo>
                    <a:lnTo>
                      <a:pt x="2484" y="144"/>
                    </a:lnTo>
                    <a:lnTo>
                      <a:pt x="2659" y="147"/>
                    </a:lnTo>
                    <a:lnTo>
                      <a:pt x="2833" y="147"/>
                    </a:lnTo>
                    <a:lnTo>
                      <a:pt x="2833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6" y="147"/>
                    </a:lnTo>
                    <a:lnTo>
                      <a:pt x="2899" y="149"/>
                    </a:lnTo>
                    <a:lnTo>
                      <a:pt x="2902" y="155"/>
                    </a:lnTo>
                    <a:lnTo>
                      <a:pt x="2907" y="171"/>
                    </a:lnTo>
                    <a:lnTo>
                      <a:pt x="2910" y="195"/>
                    </a:lnTo>
                    <a:lnTo>
                      <a:pt x="2910" y="224"/>
                    </a:lnTo>
                    <a:lnTo>
                      <a:pt x="3063" y="224"/>
                    </a:lnTo>
                    <a:lnTo>
                      <a:pt x="3063" y="224"/>
                    </a:lnTo>
                    <a:lnTo>
                      <a:pt x="3068" y="224"/>
                    </a:lnTo>
                    <a:lnTo>
                      <a:pt x="3071" y="219"/>
                    </a:lnTo>
                    <a:lnTo>
                      <a:pt x="3079" y="205"/>
                    </a:lnTo>
                    <a:lnTo>
                      <a:pt x="3084" y="184"/>
                    </a:lnTo>
                    <a:lnTo>
                      <a:pt x="3087" y="157"/>
                    </a:lnTo>
                    <a:lnTo>
                      <a:pt x="3092" y="99"/>
                    </a:lnTo>
                    <a:lnTo>
                      <a:pt x="3092" y="40"/>
                    </a:lnTo>
                    <a:lnTo>
                      <a:pt x="3092" y="40"/>
                    </a:lnTo>
                    <a:lnTo>
                      <a:pt x="2495" y="24"/>
                    </a:lnTo>
                    <a:lnTo>
                      <a:pt x="2193" y="16"/>
                    </a:lnTo>
                    <a:lnTo>
                      <a:pt x="1895" y="13"/>
                    </a:lnTo>
                    <a:lnTo>
                      <a:pt x="1895" y="13"/>
                    </a:lnTo>
                    <a:lnTo>
                      <a:pt x="1668" y="16"/>
                    </a:lnTo>
                    <a:lnTo>
                      <a:pt x="1438" y="21"/>
                    </a:lnTo>
                    <a:lnTo>
                      <a:pt x="1438" y="21"/>
                    </a:lnTo>
                    <a:lnTo>
                      <a:pt x="1250" y="32"/>
                    </a:lnTo>
                    <a:lnTo>
                      <a:pt x="1060" y="42"/>
                    </a:lnTo>
                    <a:lnTo>
                      <a:pt x="870" y="56"/>
                    </a:lnTo>
                    <a:lnTo>
                      <a:pt x="777" y="58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13" y="61"/>
                    </a:lnTo>
                    <a:lnTo>
                      <a:pt x="613" y="61"/>
                    </a:lnTo>
                    <a:lnTo>
                      <a:pt x="539" y="61"/>
                    </a:lnTo>
                    <a:lnTo>
                      <a:pt x="465" y="58"/>
                    </a:lnTo>
                    <a:lnTo>
                      <a:pt x="391" y="53"/>
                    </a:lnTo>
                    <a:lnTo>
                      <a:pt x="320" y="45"/>
                    </a:lnTo>
                    <a:lnTo>
                      <a:pt x="320" y="45"/>
                    </a:lnTo>
                    <a:lnTo>
                      <a:pt x="265" y="37"/>
                    </a:lnTo>
                    <a:lnTo>
                      <a:pt x="206" y="29"/>
                    </a:lnTo>
                    <a:lnTo>
                      <a:pt x="151" y="16"/>
                    </a:lnTo>
                    <a:lnTo>
                      <a:pt x="124" y="8"/>
                    </a:lnTo>
                    <a:lnTo>
                      <a:pt x="95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8318501" y="12893675"/>
                <a:ext cx="4757738" cy="122238"/>
              </a:xfrm>
              <a:custGeom>
                <a:rect b="b" l="l" r="r" t="t"/>
                <a:pathLst>
                  <a:path extrusionOk="0" h="77" w="2997">
                    <a:moveTo>
                      <a:pt x="2984" y="0"/>
                    </a:moveTo>
                    <a:lnTo>
                      <a:pt x="1459" y="0"/>
                    </a:lnTo>
                    <a:lnTo>
                      <a:pt x="1459" y="0"/>
                    </a:lnTo>
                    <a:lnTo>
                      <a:pt x="709" y="2"/>
                    </a:lnTo>
                    <a:lnTo>
                      <a:pt x="709" y="2"/>
                    </a:lnTo>
                    <a:lnTo>
                      <a:pt x="524" y="2"/>
                    </a:lnTo>
                    <a:lnTo>
                      <a:pt x="336" y="5"/>
                    </a:lnTo>
                    <a:lnTo>
                      <a:pt x="336" y="5"/>
                    </a:lnTo>
                    <a:lnTo>
                      <a:pt x="296" y="5"/>
                    </a:lnTo>
                    <a:lnTo>
                      <a:pt x="296" y="5"/>
                    </a:lnTo>
                    <a:lnTo>
                      <a:pt x="236" y="5"/>
                    </a:lnTo>
                    <a:lnTo>
                      <a:pt x="236" y="5"/>
                    </a:lnTo>
                    <a:lnTo>
                      <a:pt x="175" y="5"/>
                    </a:lnTo>
                    <a:lnTo>
                      <a:pt x="175" y="5"/>
                    </a:lnTo>
                    <a:lnTo>
                      <a:pt x="88" y="8"/>
                    </a:lnTo>
                    <a:lnTo>
                      <a:pt x="43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9" y="24"/>
                    </a:lnTo>
                    <a:lnTo>
                      <a:pt x="56" y="32"/>
                    </a:lnTo>
                    <a:lnTo>
                      <a:pt x="111" y="45"/>
                    </a:lnTo>
                    <a:lnTo>
                      <a:pt x="170" y="53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96" y="69"/>
                    </a:lnTo>
                    <a:lnTo>
                      <a:pt x="370" y="74"/>
                    </a:lnTo>
                    <a:lnTo>
                      <a:pt x="444" y="77"/>
                    </a:lnTo>
                    <a:lnTo>
                      <a:pt x="518" y="77"/>
                    </a:lnTo>
                    <a:lnTo>
                      <a:pt x="518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682" y="74"/>
                    </a:lnTo>
                    <a:lnTo>
                      <a:pt x="775" y="72"/>
                    </a:lnTo>
                    <a:lnTo>
                      <a:pt x="965" y="58"/>
                    </a:lnTo>
                    <a:lnTo>
                      <a:pt x="1155" y="48"/>
                    </a:lnTo>
                    <a:lnTo>
                      <a:pt x="1343" y="37"/>
                    </a:lnTo>
                    <a:lnTo>
                      <a:pt x="1343" y="37"/>
                    </a:lnTo>
                    <a:lnTo>
                      <a:pt x="1573" y="32"/>
                    </a:lnTo>
                    <a:lnTo>
                      <a:pt x="1800" y="29"/>
                    </a:lnTo>
                    <a:lnTo>
                      <a:pt x="1800" y="29"/>
                    </a:lnTo>
                    <a:lnTo>
                      <a:pt x="2098" y="32"/>
                    </a:lnTo>
                    <a:lnTo>
                      <a:pt x="2400" y="40"/>
                    </a:lnTo>
                    <a:lnTo>
                      <a:pt x="2997" y="56"/>
                    </a:lnTo>
                    <a:lnTo>
                      <a:pt x="2997" y="56"/>
                    </a:lnTo>
                    <a:lnTo>
                      <a:pt x="2997" y="34"/>
                    </a:lnTo>
                    <a:lnTo>
                      <a:pt x="2994" y="16"/>
                    </a:lnTo>
                    <a:lnTo>
                      <a:pt x="2989" y="5"/>
                    </a:lnTo>
                    <a:lnTo>
                      <a:pt x="2986" y="2"/>
                    </a:lnTo>
                    <a:lnTo>
                      <a:pt x="2984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318501" y="12893675"/>
                <a:ext cx="4757738" cy="122238"/>
              </a:xfrm>
              <a:custGeom>
                <a:rect b="b" l="l" r="r" t="t"/>
                <a:pathLst>
                  <a:path extrusionOk="0" h="77" w="2997">
                    <a:moveTo>
                      <a:pt x="2984" y="0"/>
                    </a:moveTo>
                    <a:lnTo>
                      <a:pt x="1459" y="0"/>
                    </a:lnTo>
                    <a:lnTo>
                      <a:pt x="1459" y="0"/>
                    </a:lnTo>
                    <a:lnTo>
                      <a:pt x="709" y="2"/>
                    </a:lnTo>
                    <a:lnTo>
                      <a:pt x="709" y="2"/>
                    </a:lnTo>
                    <a:lnTo>
                      <a:pt x="524" y="2"/>
                    </a:lnTo>
                    <a:lnTo>
                      <a:pt x="336" y="5"/>
                    </a:lnTo>
                    <a:lnTo>
                      <a:pt x="336" y="5"/>
                    </a:lnTo>
                    <a:lnTo>
                      <a:pt x="296" y="5"/>
                    </a:lnTo>
                    <a:lnTo>
                      <a:pt x="296" y="5"/>
                    </a:lnTo>
                    <a:lnTo>
                      <a:pt x="236" y="5"/>
                    </a:lnTo>
                    <a:lnTo>
                      <a:pt x="236" y="5"/>
                    </a:lnTo>
                    <a:lnTo>
                      <a:pt x="175" y="5"/>
                    </a:lnTo>
                    <a:lnTo>
                      <a:pt x="175" y="5"/>
                    </a:lnTo>
                    <a:lnTo>
                      <a:pt x="88" y="8"/>
                    </a:lnTo>
                    <a:lnTo>
                      <a:pt x="43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9" y="24"/>
                    </a:lnTo>
                    <a:lnTo>
                      <a:pt x="56" y="32"/>
                    </a:lnTo>
                    <a:lnTo>
                      <a:pt x="111" y="45"/>
                    </a:lnTo>
                    <a:lnTo>
                      <a:pt x="170" y="53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96" y="69"/>
                    </a:lnTo>
                    <a:lnTo>
                      <a:pt x="370" y="74"/>
                    </a:lnTo>
                    <a:lnTo>
                      <a:pt x="444" y="77"/>
                    </a:lnTo>
                    <a:lnTo>
                      <a:pt x="518" y="77"/>
                    </a:lnTo>
                    <a:lnTo>
                      <a:pt x="518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682" y="74"/>
                    </a:lnTo>
                    <a:lnTo>
                      <a:pt x="775" y="72"/>
                    </a:lnTo>
                    <a:lnTo>
                      <a:pt x="965" y="58"/>
                    </a:lnTo>
                    <a:lnTo>
                      <a:pt x="1155" y="48"/>
                    </a:lnTo>
                    <a:lnTo>
                      <a:pt x="1343" y="37"/>
                    </a:lnTo>
                    <a:lnTo>
                      <a:pt x="1343" y="37"/>
                    </a:lnTo>
                    <a:lnTo>
                      <a:pt x="1573" y="32"/>
                    </a:lnTo>
                    <a:lnTo>
                      <a:pt x="1800" y="29"/>
                    </a:lnTo>
                    <a:lnTo>
                      <a:pt x="1800" y="29"/>
                    </a:lnTo>
                    <a:lnTo>
                      <a:pt x="2098" y="32"/>
                    </a:lnTo>
                    <a:lnTo>
                      <a:pt x="2400" y="40"/>
                    </a:lnTo>
                    <a:lnTo>
                      <a:pt x="2997" y="56"/>
                    </a:lnTo>
                    <a:lnTo>
                      <a:pt x="2997" y="56"/>
                    </a:lnTo>
                    <a:lnTo>
                      <a:pt x="2997" y="34"/>
                    </a:lnTo>
                    <a:lnTo>
                      <a:pt x="2994" y="16"/>
                    </a:lnTo>
                    <a:lnTo>
                      <a:pt x="2989" y="5"/>
                    </a:lnTo>
                    <a:lnTo>
                      <a:pt x="2986" y="2"/>
                    </a:lnTo>
                    <a:lnTo>
                      <a:pt x="2984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285164" y="13257213"/>
                <a:ext cx="4502150" cy="276225"/>
              </a:xfrm>
              <a:custGeom>
                <a:rect b="b" l="l" r="r" t="t"/>
                <a:pathLst>
                  <a:path extrusionOk="0" h="174" w="2836">
                    <a:moveTo>
                      <a:pt x="32" y="0"/>
                    </a:moveTo>
                    <a:lnTo>
                      <a:pt x="32" y="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3" y="11"/>
                    </a:lnTo>
                    <a:lnTo>
                      <a:pt x="11" y="16"/>
                    </a:lnTo>
                    <a:lnTo>
                      <a:pt x="6" y="32"/>
                    </a:lnTo>
                    <a:lnTo>
                      <a:pt x="3" y="56"/>
                    </a:lnTo>
                    <a:lnTo>
                      <a:pt x="0" y="80"/>
                    </a:lnTo>
                    <a:lnTo>
                      <a:pt x="3" y="126"/>
                    </a:lnTo>
                    <a:lnTo>
                      <a:pt x="6" y="142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161" y="134"/>
                    </a:lnTo>
                    <a:lnTo>
                      <a:pt x="312" y="120"/>
                    </a:lnTo>
                    <a:lnTo>
                      <a:pt x="465" y="110"/>
                    </a:lnTo>
                    <a:lnTo>
                      <a:pt x="542" y="107"/>
                    </a:lnTo>
                    <a:lnTo>
                      <a:pt x="619" y="107"/>
                    </a:lnTo>
                    <a:lnTo>
                      <a:pt x="619" y="107"/>
                    </a:lnTo>
                    <a:lnTo>
                      <a:pt x="653" y="107"/>
                    </a:lnTo>
                    <a:lnTo>
                      <a:pt x="653" y="107"/>
                    </a:lnTo>
                    <a:lnTo>
                      <a:pt x="822" y="110"/>
                    </a:lnTo>
                    <a:lnTo>
                      <a:pt x="994" y="118"/>
                    </a:lnTo>
                    <a:lnTo>
                      <a:pt x="1332" y="134"/>
                    </a:lnTo>
                    <a:lnTo>
                      <a:pt x="1332" y="134"/>
                    </a:lnTo>
                    <a:lnTo>
                      <a:pt x="1512" y="142"/>
                    </a:lnTo>
                    <a:lnTo>
                      <a:pt x="1689" y="145"/>
                    </a:lnTo>
                    <a:lnTo>
                      <a:pt x="1868" y="147"/>
                    </a:lnTo>
                    <a:lnTo>
                      <a:pt x="2045" y="153"/>
                    </a:lnTo>
                    <a:lnTo>
                      <a:pt x="2045" y="153"/>
                    </a:lnTo>
                    <a:lnTo>
                      <a:pt x="2426" y="166"/>
                    </a:lnTo>
                    <a:lnTo>
                      <a:pt x="2616" y="171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12" y="171"/>
                    </a:lnTo>
                    <a:lnTo>
                      <a:pt x="2817" y="163"/>
                    </a:lnTo>
                    <a:lnTo>
                      <a:pt x="2820" y="153"/>
                    </a:lnTo>
                    <a:lnTo>
                      <a:pt x="2825" y="137"/>
                    </a:lnTo>
                    <a:lnTo>
                      <a:pt x="2830" y="96"/>
                    </a:lnTo>
                    <a:lnTo>
                      <a:pt x="2836" y="54"/>
                    </a:lnTo>
                    <a:lnTo>
                      <a:pt x="2836" y="54"/>
                    </a:lnTo>
                    <a:lnTo>
                      <a:pt x="2836" y="11"/>
                    </a:lnTo>
                    <a:lnTo>
                      <a:pt x="1461" y="11"/>
                    </a:lnTo>
                    <a:lnTo>
                      <a:pt x="1461" y="11"/>
                    </a:lnTo>
                    <a:lnTo>
                      <a:pt x="698" y="8"/>
                    </a:lnTo>
                    <a:lnTo>
                      <a:pt x="698" y="8"/>
                    </a:lnTo>
                    <a:lnTo>
                      <a:pt x="513" y="8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283" y="6"/>
                    </a:lnTo>
                    <a:lnTo>
                      <a:pt x="283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169" y="6"/>
                    </a:lnTo>
                    <a:lnTo>
                      <a:pt x="169" y="6"/>
                    </a:lnTo>
                    <a:lnTo>
                      <a:pt x="101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285164" y="13257213"/>
                <a:ext cx="4502150" cy="276225"/>
              </a:xfrm>
              <a:custGeom>
                <a:rect b="b" l="l" r="r" t="t"/>
                <a:pathLst>
                  <a:path extrusionOk="0" h="174" w="2836">
                    <a:moveTo>
                      <a:pt x="32" y="0"/>
                    </a:moveTo>
                    <a:lnTo>
                      <a:pt x="32" y="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3" y="11"/>
                    </a:lnTo>
                    <a:lnTo>
                      <a:pt x="11" y="16"/>
                    </a:lnTo>
                    <a:lnTo>
                      <a:pt x="6" y="32"/>
                    </a:lnTo>
                    <a:lnTo>
                      <a:pt x="3" y="56"/>
                    </a:lnTo>
                    <a:lnTo>
                      <a:pt x="0" y="80"/>
                    </a:lnTo>
                    <a:lnTo>
                      <a:pt x="3" y="126"/>
                    </a:lnTo>
                    <a:lnTo>
                      <a:pt x="6" y="142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161" y="134"/>
                    </a:lnTo>
                    <a:lnTo>
                      <a:pt x="312" y="120"/>
                    </a:lnTo>
                    <a:lnTo>
                      <a:pt x="465" y="110"/>
                    </a:lnTo>
                    <a:lnTo>
                      <a:pt x="542" y="107"/>
                    </a:lnTo>
                    <a:lnTo>
                      <a:pt x="619" y="107"/>
                    </a:lnTo>
                    <a:lnTo>
                      <a:pt x="619" y="107"/>
                    </a:lnTo>
                    <a:lnTo>
                      <a:pt x="653" y="107"/>
                    </a:lnTo>
                    <a:lnTo>
                      <a:pt x="653" y="107"/>
                    </a:lnTo>
                    <a:lnTo>
                      <a:pt x="822" y="110"/>
                    </a:lnTo>
                    <a:lnTo>
                      <a:pt x="994" y="118"/>
                    </a:lnTo>
                    <a:lnTo>
                      <a:pt x="1332" y="134"/>
                    </a:lnTo>
                    <a:lnTo>
                      <a:pt x="1332" y="134"/>
                    </a:lnTo>
                    <a:lnTo>
                      <a:pt x="1512" y="142"/>
                    </a:lnTo>
                    <a:lnTo>
                      <a:pt x="1689" y="145"/>
                    </a:lnTo>
                    <a:lnTo>
                      <a:pt x="1868" y="147"/>
                    </a:lnTo>
                    <a:lnTo>
                      <a:pt x="2045" y="153"/>
                    </a:lnTo>
                    <a:lnTo>
                      <a:pt x="2045" y="153"/>
                    </a:lnTo>
                    <a:lnTo>
                      <a:pt x="2426" y="166"/>
                    </a:lnTo>
                    <a:lnTo>
                      <a:pt x="2616" y="171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06" y="174"/>
                    </a:lnTo>
                    <a:lnTo>
                      <a:pt x="2812" y="171"/>
                    </a:lnTo>
                    <a:lnTo>
                      <a:pt x="2817" y="163"/>
                    </a:lnTo>
                    <a:lnTo>
                      <a:pt x="2820" y="153"/>
                    </a:lnTo>
                    <a:lnTo>
                      <a:pt x="2825" y="137"/>
                    </a:lnTo>
                    <a:lnTo>
                      <a:pt x="2830" y="96"/>
                    </a:lnTo>
                    <a:lnTo>
                      <a:pt x="2836" y="54"/>
                    </a:lnTo>
                    <a:lnTo>
                      <a:pt x="2836" y="54"/>
                    </a:lnTo>
                    <a:lnTo>
                      <a:pt x="2836" y="11"/>
                    </a:lnTo>
                    <a:lnTo>
                      <a:pt x="1461" y="11"/>
                    </a:lnTo>
                    <a:lnTo>
                      <a:pt x="1461" y="11"/>
                    </a:lnTo>
                    <a:lnTo>
                      <a:pt x="698" y="8"/>
                    </a:lnTo>
                    <a:lnTo>
                      <a:pt x="698" y="8"/>
                    </a:lnTo>
                    <a:lnTo>
                      <a:pt x="513" y="8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283" y="6"/>
                    </a:lnTo>
                    <a:lnTo>
                      <a:pt x="283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169" y="6"/>
                    </a:lnTo>
                    <a:lnTo>
                      <a:pt x="169" y="6"/>
                    </a:lnTo>
                    <a:lnTo>
                      <a:pt x="101" y="6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8335964" y="13096875"/>
                <a:ext cx="4451350" cy="177800"/>
              </a:xfrm>
              <a:custGeom>
                <a:rect b="b" l="l" r="r" t="t"/>
                <a:pathLst>
                  <a:path extrusionOk="0" h="112" w="2804">
                    <a:moveTo>
                      <a:pt x="742" y="0"/>
                    </a:moveTo>
                    <a:lnTo>
                      <a:pt x="742" y="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555" y="3"/>
                    </a:lnTo>
                    <a:lnTo>
                      <a:pt x="473" y="8"/>
                    </a:lnTo>
                    <a:lnTo>
                      <a:pt x="394" y="13"/>
                    </a:lnTo>
                    <a:lnTo>
                      <a:pt x="312" y="21"/>
                    </a:lnTo>
                    <a:lnTo>
                      <a:pt x="232" y="35"/>
                    </a:lnTo>
                    <a:lnTo>
                      <a:pt x="153" y="51"/>
                    </a:lnTo>
                    <a:lnTo>
                      <a:pt x="77" y="72"/>
                    </a:lnTo>
                    <a:lnTo>
                      <a:pt x="40" y="85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69" y="107"/>
                    </a:lnTo>
                    <a:lnTo>
                      <a:pt x="137" y="107"/>
                    </a:lnTo>
                    <a:lnTo>
                      <a:pt x="137" y="107"/>
                    </a:lnTo>
                    <a:lnTo>
                      <a:pt x="195" y="107"/>
                    </a:lnTo>
                    <a:lnTo>
                      <a:pt x="195" y="107"/>
                    </a:lnTo>
                    <a:lnTo>
                      <a:pt x="251" y="107"/>
                    </a:lnTo>
                    <a:lnTo>
                      <a:pt x="251" y="107"/>
                    </a:lnTo>
                    <a:lnTo>
                      <a:pt x="293" y="107"/>
                    </a:lnTo>
                    <a:lnTo>
                      <a:pt x="293" y="107"/>
                    </a:lnTo>
                    <a:lnTo>
                      <a:pt x="481" y="109"/>
                    </a:lnTo>
                    <a:lnTo>
                      <a:pt x="666" y="109"/>
                    </a:lnTo>
                    <a:lnTo>
                      <a:pt x="666" y="109"/>
                    </a:lnTo>
                    <a:lnTo>
                      <a:pt x="1429" y="112"/>
                    </a:lnTo>
                    <a:lnTo>
                      <a:pt x="2804" y="112"/>
                    </a:lnTo>
                    <a:lnTo>
                      <a:pt x="2804" y="112"/>
                    </a:lnTo>
                    <a:lnTo>
                      <a:pt x="2804" y="83"/>
                    </a:lnTo>
                    <a:lnTo>
                      <a:pt x="2801" y="59"/>
                    </a:lnTo>
                    <a:lnTo>
                      <a:pt x="2796" y="43"/>
                    </a:lnTo>
                    <a:lnTo>
                      <a:pt x="2793" y="37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27" y="35"/>
                    </a:lnTo>
                    <a:lnTo>
                      <a:pt x="2727" y="35"/>
                    </a:lnTo>
                    <a:lnTo>
                      <a:pt x="2553" y="35"/>
                    </a:lnTo>
                    <a:lnTo>
                      <a:pt x="2378" y="32"/>
                    </a:lnTo>
                    <a:lnTo>
                      <a:pt x="2029" y="24"/>
                    </a:lnTo>
                    <a:lnTo>
                      <a:pt x="2029" y="24"/>
                    </a:lnTo>
                    <a:lnTo>
                      <a:pt x="1852" y="21"/>
                    </a:lnTo>
                    <a:lnTo>
                      <a:pt x="1673" y="21"/>
                    </a:lnTo>
                    <a:lnTo>
                      <a:pt x="1493" y="21"/>
                    </a:lnTo>
                    <a:lnTo>
                      <a:pt x="1316" y="16"/>
                    </a:lnTo>
                    <a:lnTo>
                      <a:pt x="1316" y="16"/>
                    </a:lnTo>
                    <a:lnTo>
                      <a:pt x="1030" y="5"/>
                    </a:lnTo>
                    <a:lnTo>
                      <a:pt x="885" y="3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8335964" y="13096875"/>
                <a:ext cx="4451350" cy="177800"/>
              </a:xfrm>
              <a:custGeom>
                <a:rect b="b" l="l" r="r" t="t"/>
                <a:pathLst>
                  <a:path extrusionOk="0" h="112" w="2804">
                    <a:moveTo>
                      <a:pt x="742" y="0"/>
                    </a:moveTo>
                    <a:lnTo>
                      <a:pt x="742" y="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555" y="3"/>
                    </a:lnTo>
                    <a:lnTo>
                      <a:pt x="473" y="8"/>
                    </a:lnTo>
                    <a:lnTo>
                      <a:pt x="394" y="13"/>
                    </a:lnTo>
                    <a:lnTo>
                      <a:pt x="312" y="21"/>
                    </a:lnTo>
                    <a:lnTo>
                      <a:pt x="232" y="35"/>
                    </a:lnTo>
                    <a:lnTo>
                      <a:pt x="153" y="51"/>
                    </a:lnTo>
                    <a:lnTo>
                      <a:pt x="77" y="72"/>
                    </a:lnTo>
                    <a:lnTo>
                      <a:pt x="40" y="85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69" y="107"/>
                    </a:lnTo>
                    <a:lnTo>
                      <a:pt x="137" y="107"/>
                    </a:lnTo>
                    <a:lnTo>
                      <a:pt x="137" y="107"/>
                    </a:lnTo>
                    <a:lnTo>
                      <a:pt x="195" y="107"/>
                    </a:lnTo>
                    <a:lnTo>
                      <a:pt x="195" y="107"/>
                    </a:lnTo>
                    <a:lnTo>
                      <a:pt x="251" y="107"/>
                    </a:lnTo>
                    <a:lnTo>
                      <a:pt x="251" y="107"/>
                    </a:lnTo>
                    <a:lnTo>
                      <a:pt x="293" y="107"/>
                    </a:lnTo>
                    <a:lnTo>
                      <a:pt x="293" y="107"/>
                    </a:lnTo>
                    <a:lnTo>
                      <a:pt x="481" y="109"/>
                    </a:lnTo>
                    <a:lnTo>
                      <a:pt x="666" y="109"/>
                    </a:lnTo>
                    <a:lnTo>
                      <a:pt x="666" y="109"/>
                    </a:lnTo>
                    <a:lnTo>
                      <a:pt x="1429" y="112"/>
                    </a:lnTo>
                    <a:lnTo>
                      <a:pt x="2804" y="112"/>
                    </a:lnTo>
                    <a:lnTo>
                      <a:pt x="2804" y="112"/>
                    </a:lnTo>
                    <a:lnTo>
                      <a:pt x="2804" y="83"/>
                    </a:lnTo>
                    <a:lnTo>
                      <a:pt x="2801" y="59"/>
                    </a:lnTo>
                    <a:lnTo>
                      <a:pt x="2796" y="43"/>
                    </a:lnTo>
                    <a:lnTo>
                      <a:pt x="2793" y="37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90" y="35"/>
                    </a:lnTo>
                    <a:lnTo>
                      <a:pt x="2727" y="35"/>
                    </a:lnTo>
                    <a:lnTo>
                      <a:pt x="2727" y="35"/>
                    </a:lnTo>
                    <a:lnTo>
                      <a:pt x="2553" y="35"/>
                    </a:lnTo>
                    <a:lnTo>
                      <a:pt x="2378" y="32"/>
                    </a:lnTo>
                    <a:lnTo>
                      <a:pt x="2029" y="24"/>
                    </a:lnTo>
                    <a:lnTo>
                      <a:pt x="2029" y="24"/>
                    </a:lnTo>
                    <a:lnTo>
                      <a:pt x="1852" y="21"/>
                    </a:lnTo>
                    <a:lnTo>
                      <a:pt x="1673" y="21"/>
                    </a:lnTo>
                    <a:lnTo>
                      <a:pt x="1493" y="21"/>
                    </a:lnTo>
                    <a:lnTo>
                      <a:pt x="1316" y="16"/>
                    </a:lnTo>
                    <a:lnTo>
                      <a:pt x="1316" y="16"/>
                    </a:lnTo>
                    <a:lnTo>
                      <a:pt x="1030" y="5"/>
                    </a:lnTo>
                    <a:lnTo>
                      <a:pt x="885" y="3"/>
                    </a:lnTo>
                    <a:lnTo>
                      <a:pt x="742" y="0"/>
                    </a:lnTo>
                  </a:path>
                </a:pathLst>
              </a:custGeom>
              <a:solidFill>
                <a:srgbClr val="FFFF00">
                  <a:alpha val="16078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16" name="Google Shape;21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950" y="1643325"/>
            <a:ext cx="5266526" cy="491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"/>
          <p:cNvSpPr txBox="1"/>
          <p:nvPr/>
        </p:nvSpPr>
        <p:spPr>
          <a:xfrm>
            <a:off x="490226" y="6560932"/>
            <a:ext cx="6715124" cy="213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https://www.hankookilbo.com/News/Read/A2022081110380001420?did=NA</a:t>
            </a:r>
            <a:endParaRPr b="0" i="0" sz="8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"/>
          <p:cNvSpPr txBox="1"/>
          <p:nvPr/>
        </p:nvSpPr>
        <p:spPr>
          <a:xfrm>
            <a:off x="171450" y="185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131184" y="97627"/>
            <a:ext cx="120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62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"/>
          <p:cNvSpPr txBox="1"/>
          <p:nvPr/>
        </p:nvSpPr>
        <p:spPr>
          <a:xfrm>
            <a:off x="1125575" y="323059"/>
            <a:ext cx="355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프로젝트 배경 및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프로젝트 배경 및 소개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10" l="0" r="-24548" t="0"/>
          <a:stretch/>
        </p:blipFill>
        <p:spPr>
          <a:xfrm>
            <a:off x="3674699" y="1642357"/>
            <a:ext cx="5696420" cy="15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4264725" y="903450"/>
            <a:ext cx="365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3F4C1C"/>
                </a:solidFill>
                <a:latin typeface="Calibri"/>
                <a:ea typeface="Calibri"/>
                <a:cs typeface="Calibri"/>
                <a:sym typeface="Calibri"/>
              </a:rPr>
              <a:t>“ </a:t>
            </a:r>
            <a:r>
              <a:rPr b="0" i="0" lang="ko-KR" sz="1500" u="none" cap="none" strike="noStrike">
                <a:solidFill>
                  <a:srgbClr val="3F4C1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ko-KR" sz="2000" u="none" cap="none" strike="noStrike">
                <a:solidFill>
                  <a:srgbClr val="3F4C1C"/>
                </a:solidFill>
                <a:latin typeface="Calibri"/>
                <a:ea typeface="Calibri"/>
                <a:cs typeface="Calibri"/>
                <a:sym typeface="Calibri"/>
              </a:rPr>
              <a:t>녹조가 진행화되는 조건</a:t>
            </a:r>
            <a:r>
              <a:rPr b="0" i="0" lang="ko-KR" sz="1500" u="none" cap="none" strike="noStrike">
                <a:solidFill>
                  <a:srgbClr val="3F4C1C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i="0" lang="ko-KR" sz="3600" u="none" cap="none" strike="noStrike">
                <a:solidFill>
                  <a:srgbClr val="3F4C1C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1" i="0" sz="3600" u="none" cap="none" strike="noStrike">
              <a:solidFill>
                <a:srgbClr val="3F4C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25"/>
          <p:cNvCxnSpPr/>
          <p:nvPr/>
        </p:nvCxnSpPr>
        <p:spPr>
          <a:xfrm>
            <a:off x="4076213" y="1946500"/>
            <a:ext cx="15900" cy="4756200"/>
          </a:xfrm>
          <a:prstGeom prst="straightConnector1">
            <a:avLst/>
          </a:prstGeom>
          <a:noFill/>
          <a:ln cap="flat" cmpd="sng" w="9525">
            <a:solidFill>
              <a:srgbClr val="00500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25"/>
          <p:cNvCxnSpPr/>
          <p:nvPr/>
        </p:nvCxnSpPr>
        <p:spPr>
          <a:xfrm>
            <a:off x="7884325" y="1867575"/>
            <a:ext cx="15900" cy="4756200"/>
          </a:xfrm>
          <a:prstGeom prst="straightConnector1">
            <a:avLst/>
          </a:prstGeom>
          <a:noFill/>
          <a:ln cap="flat" cmpd="sng" w="9525">
            <a:solidFill>
              <a:srgbClr val="00500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25"/>
          <p:cNvSpPr txBox="1"/>
          <p:nvPr/>
        </p:nvSpPr>
        <p:spPr>
          <a:xfrm>
            <a:off x="822400" y="4518575"/>
            <a:ext cx="29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4529925" y="4518575"/>
            <a:ext cx="2916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느린 유속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●"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녹조는 정체되어 있는 구간에서 발생이 급격히 증가한다.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●"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유속과 풍속에 큰 영향을 받는다.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8231825" y="4518575"/>
            <a:ext cx="29166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영양 염류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●"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녹조는 영양 염류의 양이 풍부할 수록 빠른 증가를 보인다. 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●"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이러한 영양 염류는 </a:t>
            </a:r>
            <a:r>
              <a:rPr b="1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공장 폐수 생활 하수</a:t>
            </a: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에 다량 포함되어 있다.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16640" y="201452"/>
            <a:ext cx="562013" cy="214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 rotWithShape="1">
          <a:blip r:embed="rId5">
            <a:alphaModFix/>
          </a:blip>
          <a:srcRect b="17422" l="0" r="2855" t="0"/>
          <a:stretch/>
        </p:blipFill>
        <p:spPr>
          <a:xfrm>
            <a:off x="4149200" y="1914475"/>
            <a:ext cx="3659400" cy="24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582467" y="4518575"/>
            <a:ext cx="3160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 </a:t>
            </a:r>
            <a:r>
              <a:rPr b="1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기온, 수온 </a:t>
            </a: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●"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계절별 유해남조류의 세포수 분포처럼 높은 기온인 여름에 녹조가 급격히 증가한다.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4107075" y="6380975"/>
            <a:ext cx="3762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https://me.go.kr/home/web/board/read.do?boardMasterId=1&amp;boardId=1095670&amp;menuId=286</a:t>
            </a:r>
            <a:endParaRPr b="0" i="0" sz="700" u="none" cap="none" strike="noStrik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4175" y="55725"/>
            <a:ext cx="2916600" cy="17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5950" y="1946501"/>
            <a:ext cx="3435101" cy="24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/>
        </p:nvSpPr>
        <p:spPr>
          <a:xfrm flipH="1">
            <a:off x="8384175" y="6394900"/>
            <a:ext cx="365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https://www.seoul.co.kr/news/newsView.php?id=20210728500140</a:t>
            </a:r>
            <a:endParaRPr b="0" i="0" sz="700" u="none" cap="none" strike="noStrik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8728375" y="1946500"/>
            <a:ext cx="462300" cy="29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25"/>
          <p:cNvCxnSpPr>
            <a:stCxn id="241" idx="7"/>
          </p:cNvCxnSpPr>
          <p:nvPr/>
        </p:nvCxnSpPr>
        <p:spPr>
          <a:xfrm flipH="1" rot="10800000">
            <a:off x="9122973" y="1558536"/>
            <a:ext cx="605100" cy="43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3" name="Google Shape;243;p25"/>
          <p:cNvSpPr/>
          <p:nvPr/>
        </p:nvSpPr>
        <p:spPr>
          <a:xfrm>
            <a:off x="10254750" y="1946500"/>
            <a:ext cx="763200" cy="24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8">
            <a:alphaModFix/>
          </a:blip>
          <a:srcRect b="62387" l="0" r="0" t="0"/>
          <a:stretch/>
        </p:blipFill>
        <p:spPr>
          <a:xfrm>
            <a:off x="733467" y="1795150"/>
            <a:ext cx="2581000" cy="257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748a49c32_0_362"/>
          <p:cNvSpPr txBox="1"/>
          <p:nvPr/>
        </p:nvSpPr>
        <p:spPr>
          <a:xfrm>
            <a:off x="180000" y="180000"/>
            <a:ext cx="12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19344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5000" u="none" cap="none" strike="noStrike">
              <a:solidFill>
                <a:srgbClr val="1934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14748a49c32_0_362"/>
          <p:cNvSpPr txBox="1"/>
          <p:nvPr/>
        </p:nvSpPr>
        <p:spPr>
          <a:xfrm>
            <a:off x="1029190" y="349350"/>
            <a:ext cx="355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프로젝트 배경 및 소개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1" name="Google Shape;251;g14748a49c32_0_362"/>
          <p:cNvPicPr preferRelativeResize="0"/>
          <p:nvPr/>
        </p:nvPicPr>
        <p:blipFill rotWithShape="1">
          <a:blip r:embed="rId3">
            <a:alphaModFix/>
          </a:blip>
          <a:srcRect b="10" l="0" r="-24548" t="0"/>
          <a:stretch/>
        </p:blipFill>
        <p:spPr>
          <a:xfrm>
            <a:off x="3674699" y="1642357"/>
            <a:ext cx="5696420" cy="15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4748a49c32_0_362"/>
          <p:cNvSpPr txBox="1"/>
          <p:nvPr/>
        </p:nvSpPr>
        <p:spPr>
          <a:xfrm>
            <a:off x="4264725" y="903450"/>
            <a:ext cx="365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3F4C1C"/>
                </a:solidFill>
                <a:latin typeface="Calibri"/>
                <a:ea typeface="Calibri"/>
                <a:cs typeface="Calibri"/>
                <a:sym typeface="Calibri"/>
              </a:rPr>
              <a:t>“ </a:t>
            </a:r>
            <a:r>
              <a:rPr b="0" i="0" lang="ko-KR" sz="1500" u="none" cap="none" strike="noStrike">
                <a:solidFill>
                  <a:srgbClr val="3F4C1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ko-KR" sz="2000" u="none" cap="none" strike="noStrike">
                <a:solidFill>
                  <a:srgbClr val="3F4C1C"/>
                </a:solidFill>
                <a:latin typeface="Calibri"/>
                <a:ea typeface="Calibri"/>
                <a:cs typeface="Calibri"/>
                <a:sym typeface="Calibri"/>
              </a:rPr>
              <a:t>녹조가 진행화되는 조건</a:t>
            </a:r>
            <a:r>
              <a:rPr b="0" i="0" lang="ko-KR" sz="1500" u="none" cap="none" strike="noStrike">
                <a:solidFill>
                  <a:srgbClr val="3F4C1C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i="0" lang="ko-KR" sz="3600" u="none" cap="none" strike="noStrike">
                <a:solidFill>
                  <a:srgbClr val="3F4C1C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1" i="0" sz="3600" u="none" cap="none" strike="noStrike">
              <a:solidFill>
                <a:srgbClr val="3F4C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g14748a49c32_0_362"/>
          <p:cNvCxnSpPr/>
          <p:nvPr/>
        </p:nvCxnSpPr>
        <p:spPr>
          <a:xfrm>
            <a:off x="4076213" y="1946500"/>
            <a:ext cx="15900" cy="4756200"/>
          </a:xfrm>
          <a:prstGeom prst="straightConnector1">
            <a:avLst/>
          </a:prstGeom>
          <a:noFill/>
          <a:ln cap="flat" cmpd="sng" w="9525">
            <a:solidFill>
              <a:srgbClr val="00500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g14748a49c32_0_362"/>
          <p:cNvCxnSpPr/>
          <p:nvPr/>
        </p:nvCxnSpPr>
        <p:spPr>
          <a:xfrm>
            <a:off x="7884325" y="1867575"/>
            <a:ext cx="15900" cy="4756200"/>
          </a:xfrm>
          <a:prstGeom prst="straightConnector1">
            <a:avLst/>
          </a:prstGeom>
          <a:noFill/>
          <a:ln cap="flat" cmpd="sng" w="9525">
            <a:solidFill>
              <a:srgbClr val="00500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g14748a49c32_0_362"/>
          <p:cNvSpPr txBox="1"/>
          <p:nvPr/>
        </p:nvSpPr>
        <p:spPr>
          <a:xfrm>
            <a:off x="822400" y="4518575"/>
            <a:ext cx="29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14748a49c32_0_362"/>
          <p:cNvSpPr txBox="1"/>
          <p:nvPr/>
        </p:nvSpPr>
        <p:spPr>
          <a:xfrm>
            <a:off x="4529925" y="4518575"/>
            <a:ext cx="2916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느린 유속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●"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녹조는 정체되어 있는 구간에서 발생이 급격히 증가한다.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●"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유속과 풍향에 큰 영향을 받는다.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14748a49c32_0_362"/>
          <p:cNvSpPr txBox="1"/>
          <p:nvPr/>
        </p:nvSpPr>
        <p:spPr>
          <a:xfrm>
            <a:off x="8231825" y="4518575"/>
            <a:ext cx="29166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영양 염류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●"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녹조는 영양 염류의 양이 풍부할 수록 빠른 증가를 보인다. 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●"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이러한 영양 염류는 </a:t>
            </a:r>
            <a:r>
              <a:rPr b="1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공장 폐수 생활 하수</a:t>
            </a: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에 다량 포함되어 있다.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14748a49c32_0_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16640" y="201452"/>
            <a:ext cx="562013" cy="214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4748a49c32_0_362"/>
          <p:cNvPicPr preferRelativeResize="0"/>
          <p:nvPr/>
        </p:nvPicPr>
        <p:blipFill rotWithShape="1">
          <a:blip r:embed="rId5">
            <a:alphaModFix/>
          </a:blip>
          <a:srcRect b="17422" l="0" r="2855" t="0"/>
          <a:stretch/>
        </p:blipFill>
        <p:spPr>
          <a:xfrm>
            <a:off x="4149200" y="1914475"/>
            <a:ext cx="3659400" cy="24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4748a49c32_0_362"/>
          <p:cNvSpPr txBox="1"/>
          <p:nvPr/>
        </p:nvSpPr>
        <p:spPr>
          <a:xfrm>
            <a:off x="582467" y="4518575"/>
            <a:ext cx="3160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 </a:t>
            </a:r>
            <a:r>
              <a:rPr b="1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기온, 수온 </a:t>
            </a: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●"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계절별 유해남조류의 세포수 분포처럼 높은 기온인 여름에 녹조가 급격히 증가한다.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4748a49c32_0_362"/>
          <p:cNvSpPr txBox="1"/>
          <p:nvPr/>
        </p:nvSpPr>
        <p:spPr>
          <a:xfrm>
            <a:off x="4107075" y="6380975"/>
            <a:ext cx="3762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https://me.go.kr/home/web/board/read.do?boardMasterId=1&amp;boardId=1095670&amp;menuId=286</a:t>
            </a:r>
            <a:endParaRPr b="0" i="0" sz="700" u="none" cap="none" strike="noStrik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14748a49c32_0_3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4175" y="55725"/>
            <a:ext cx="2916600" cy="17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4748a49c32_0_3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5950" y="1946501"/>
            <a:ext cx="3435101" cy="24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4748a49c32_0_362"/>
          <p:cNvSpPr txBox="1"/>
          <p:nvPr/>
        </p:nvSpPr>
        <p:spPr>
          <a:xfrm flipH="1">
            <a:off x="8384175" y="6394900"/>
            <a:ext cx="365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https://www.seoul.co.kr/news/newsView.php?id=20210728500140</a:t>
            </a:r>
            <a:endParaRPr b="0" i="0" sz="700" u="none" cap="none" strike="noStrik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4748a49c32_0_362"/>
          <p:cNvSpPr/>
          <p:nvPr/>
        </p:nvSpPr>
        <p:spPr>
          <a:xfrm>
            <a:off x="8728375" y="1946500"/>
            <a:ext cx="462300" cy="29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g14748a49c32_0_362"/>
          <p:cNvCxnSpPr>
            <a:stCxn id="265" idx="7"/>
          </p:cNvCxnSpPr>
          <p:nvPr/>
        </p:nvCxnSpPr>
        <p:spPr>
          <a:xfrm flipH="1" rot="10800000">
            <a:off x="9122973" y="1558536"/>
            <a:ext cx="605100" cy="43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7" name="Google Shape;267;g14748a49c32_0_362"/>
          <p:cNvSpPr/>
          <p:nvPr/>
        </p:nvSpPr>
        <p:spPr>
          <a:xfrm>
            <a:off x="10254750" y="1946500"/>
            <a:ext cx="763200" cy="24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14748a49c32_0_362"/>
          <p:cNvPicPr preferRelativeResize="0"/>
          <p:nvPr/>
        </p:nvPicPr>
        <p:blipFill rotWithShape="1">
          <a:blip r:embed="rId8">
            <a:alphaModFix/>
          </a:blip>
          <a:srcRect b="62387" l="0" r="0" t="0"/>
          <a:stretch/>
        </p:blipFill>
        <p:spPr>
          <a:xfrm>
            <a:off x="733467" y="1795150"/>
            <a:ext cx="2581000" cy="257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4748a49c32_0_362"/>
          <p:cNvSpPr/>
          <p:nvPr/>
        </p:nvSpPr>
        <p:spPr>
          <a:xfrm>
            <a:off x="-466395" y="-304800"/>
            <a:ext cx="13121640" cy="7772400"/>
          </a:xfrm>
          <a:prstGeom prst="rect">
            <a:avLst/>
          </a:prstGeom>
          <a:solidFill>
            <a:schemeClr val="dk1">
              <a:alpha val="50980"/>
            </a:schemeClr>
          </a:solidFill>
          <a:ln cap="flat" cmpd="sng" w="25400">
            <a:solidFill>
              <a:srgbClr val="465E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4748a49c32_0_362"/>
          <p:cNvSpPr txBox="1"/>
          <p:nvPr/>
        </p:nvSpPr>
        <p:spPr>
          <a:xfrm>
            <a:off x="1249536" y="2277606"/>
            <a:ext cx="1000647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녹조 발생 요인을 고려하여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녹조를 예측할 수는 없을까?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 txBox="1"/>
          <p:nvPr>
            <p:ph idx="1" type="body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7" name="Google Shape;2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/>
          <p:nvPr/>
        </p:nvSpPr>
        <p:spPr>
          <a:xfrm>
            <a:off x="-838202" y="-487680"/>
            <a:ext cx="13868400" cy="7833360"/>
          </a:xfrm>
          <a:prstGeom prst="rect">
            <a:avLst/>
          </a:prstGeom>
          <a:solidFill>
            <a:schemeClr val="dk1">
              <a:alpha val="38823"/>
            </a:schemeClr>
          </a:solidFill>
          <a:ln cap="flat" cmpd="sng" w="25400">
            <a:solidFill>
              <a:srgbClr val="465E9C">
                <a:alpha val="4666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1680140" y="2196862"/>
            <a:ext cx="9428100" cy="861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Green Algae Prediction Model</a:t>
            </a:r>
            <a:endParaRPr b="0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1241944" y="4816468"/>
            <a:ext cx="315468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기온, 강수량, 수온,  채수지역 인근 공장, 폐수처리장 개수 댐 제원 정보와 같은 </a:t>
            </a:r>
            <a:r>
              <a:rPr b="0" i="0" lang="ko-KR" sz="1600" u="none" cap="none" strike="noStrike">
                <a:solidFill>
                  <a:schemeClr val="lt1"/>
                </a:solidFill>
                <a:highlight>
                  <a:srgbClr val="54AC6F"/>
                </a:highlight>
                <a:latin typeface="Arial"/>
                <a:ea typeface="Arial"/>
                <a:cs typeface="Arial"/>
                <a:sym typeface="Arial"/>
              </a:rPr>
              <a:t>녹조의 원인이 될 수 있는 데이터를 확보하여 모델을 개발</a:t>
            </a:r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5034279" y="4816468"/>
            <a:ext cx="3154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정부 관계자, 관련 연구자가 이용할 수 있게 </a:t>
            </a:r>
            <a:r>
              <a:rPr b="0" i="0" lang="ko-KR" sz="1600" u="none" cap="none" strike="noStrike">
                <a:solidFill>
                  <a:schemeClr val="lt1"/>
                </a:solidFill>
                <a:highlight>
                  <a:srgbClr val="54AC6F"/>
                </a:highlight>
                <a:latin typeface="Arial"/>
                <a:ea typeface="Arial"/>
                <a:cs typeface="Arial"/>
                <a:sym typeface="Arial"/>
              </a:rPr>
              <a:t>개발한 모델을 사용할 수 있는 웹페이지를 구현</a:t>
            </a:r>
            <a:endParaRPr b="0" i="0" sz="1600" u="none" cap="none" strike="noStrike">
              <a:solidFill>
                <a:schemeClr val="lt1"/>
              </a:solidFill>
              <a:highlight>
                <a:srgbClr val="54AC6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901814" y="4902999"/>
            <a:ext cx="166442" cy="177831"/>
          </a:xfrm>
          <a:prstGeom prst="ellipse">
            <a:avLst/>
          </a:prstGeom>
          <a:solidFill>
            <a:srgbClr val="A8D5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4749851" y="4902999"/>
            <a:ext cx="166442" cy="177831"/>
          </a:xfrm>
          <a:prstGeom prst="ellipse">
            <a:avLst/>
          </a:prstGeom>
          <a:solidFill>
            <a:srgbClr val="A8D5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8634056" y="4816468"/>
            <a:ext cx="315468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시민들도 해당 문제에 관심을 가질 수 있고, 녹조 사태의 경종을 울리는 역할을 하도록 </a:t>
            </a:r>
            <a:r>
              <a:rPr b="0" i="0" lang="ko-KR" sz="1600" u="none" cap="none" strike="noStrike">
                <a:solidFill>
                  <a:schemeClr val="lt1"/>
                </a:solidFill>
                <a:highlight>
                  <a:srgbClr val="54AC6F"/>
                </a:highlight>
                <a:latin typeface="Arial"/>
                <a:ea typeface="Arial"/>
                <a:cs typeface="Arial"/>
                <a:sym typeface="Arial"/>
              </a:rPr>
              <a:t>녹조 심각도 시각화 자료를 웹페이지에 기재</a:t>
            </a:r>
            <a:endParaRPr b="0" i="0" sz="1600" u="none" cap="none" strike="noStrike">
              <a:solidFill>
                <a:schemeClr val="lt1"/>
              </a:solidFill>
              <a:highlight>
                <a:srgbClr val="54AC6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8393874" y="4902999"/>
            <a:ext cx="166442" cy="177831"/>
          </a:xfrm>
          <a:prstGeom prst="ellipse">
            <a:avLst/>
          </a:prstGeom>
          <a:solidFill>
            <a:srgbClr val="A8D5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26"/>
          <p:cNvCxnSpPr/>
          <p:nvPr/>
        </p:nvCxnSpPr>
        <p:spPr>
          <a:xfrm>
            <a:off x="1837662" y="2196862"/>
            <a:ext cx="2632738" cy="0"/>
          </a:xfrm>
          <a:prstGeom prst="straightConnector1">
            <a:avLst/>
          </a:prstGeom>
          <a:noFill/>
          <a:ln cap="rnd" cmpd="sng" w="444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7" name="Google Shape;287;p26"/>
          <p:cNvCxnSpPr/>
          <p:nvPr/>
        </p:nvCxnSpPr>
        <p:spPr>
          <a:xfrm>
            <a:off x="4695216" y="2196862"/>
            <a:ext cx="100519" cy="0"/>
          </a:xfrm>
          <a:prstGeom prst="straightConnector1">
            <a:avLst/>
          </a:prstGeom>
          <a:noFill/>
          <a:ln cap="rnd" cmpd="sng" w="444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26"/>
          <p:cNvCxnSpPr/>
          <p:nvPr/>
        </p:nvCxnSpPr>
        <p:spPr>
          <a:xfrm>
            <a:off x="7583466" y="3169320"/>
            <a:ext cx="2632738" cy="0"/>
          </a:xfrm>
          <a:prstGeom prst="straightConnector1">
            <a:avLst/>
          </a:prstGeom>
          <a:noFill/>
          <a:ln cap="rnd" cmpd="sng" w="444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26"/>
          <p:cNvCxnSpPr/>
          <p:nvPr/>
        </p:nvCxnSpPr>
        <p:spPr>
          <a:xfrm>
            <a:off x="7289258" y="3169320"/>
            <a:ext cx="100519" cy="0"/>
          </a:xfrm>
          <a:prstGeom prst="straightConnector1">
            <a:avLst/>
          </a:prstGeom>
          <a:noFill/>
          <a:ln cap="rnd" cmpd="sng" w="444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한컴오피스">
  <a:themeElements>
    <a:clrScheme name="한컴오피스">
      <a:dk1>
        <a:srgbClr val="000000"/>
      </a:dk1>
      <a:lt1>
        <a:srgbClr val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2022-08-22T10:30:21Z</dcterms:created>
  <dc:creator>user</dc:creator>
</cp:coreProperties>
</file>